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7"/>
  </p:notesMasterIdLst>
  <p:handoutMasterIdLst>
    <p:handoutMasterId r:id="rId48"/>
  </p:handoutMasterIdLst>
  <p:sldIdLst>
    <p:sldId id="265" r:id="rId3"/>
    <p:sldId id="290" r:id="rId4"/>
    <p:sldId id="313" r:id="rId5"/>
    <p:sldId id="314" r:id="rId6"/>
    <p:sldId id="319" r:id="rId7"/>
    <p:sldId id="320" r:id="rId8"/>
    <p:sldId id="321" r:id="rId9"/>
    <p:sldId id="322" r:id="rId10"/>
    <p:sldId id="312" r:id="rId11"/>
    <p:sldId id="292" r:id="rId12"/>
    <p:sldId id="293" r:id="rId13"/>
    <p:sldId id="323" r:id="rId14"/>
    <p:sldId id="294" r:id="rId15"/>
    <p:sldId id="274" r:id="rId16"/>
    <p:sldId id="283" r:id="rId17"/>
    <p:sldId id="285" r:id="rId18"/>
    <p:sldId id="284" r:id="rId19"/>
    <p:sldId id="286" r:id="rId20"/>
    <p:sldId id="288" r:id="rId21"/>
    <p:sldId id="324" r:id="rId22"/>
    <p:sldId id="325" r:id="rId23"/>
    <p:sldId id="289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291" r:id="rId32"/>
    <p:sldId id="326" r:id="rId33"/>
    <p:sldId id="328" r:id="rId34"/>
    <p:sldId id="329" r:id="rId35"/>
    <p:sldId id="332" r:id="rId36"/>
    <p:sldId id="333" r:id="rId37"/>
    <p:sldId id="303" r:id="rId38"/>
    <p:sldId id="304" r:id="rId39"/>
    <p:sldId id="309" r:id="rId40"/>
    <p:sldId id="305" r:id="rId41"/>
    <p:sldId id="306" r:id="rId42"/>
    <p:sldId id="307" r:id="rId43"/>
    <p:sldId id="308" r:id="rId44"/>
    <p:sldId id="310" r:id="rId45"/>
    <p:sldId id="311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6816" userDrawn="1">
          <p15:clr>
            <a:srgbClr val="A4A3A4"/>
          </p15:clr>
        </p15:guide>
        <p15:guide id="3" pos="816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5" autoAdjust="0"/>
    <p:restoredTop sz="79619" autoAdjust="0"/>
  </p:normalViewPr>
  <p:slideViewPr>
    <p:cSldViewPr>
      <p:cViewPr varScale="1">
        <p:scale>
          <a:sx n="111" d="100"/>
          <a:sy n="111" d="100"/>
        </p:scale>
        <p:origin x="376" y="192"/>
      </p:cViewPr>
      <p:guideLst>
        <p:guide pos="3840"/>
        <p:guide pos="6816"/>
        <p:guide pos="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357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9/22/22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9/22/22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35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67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77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40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41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872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6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974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2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9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714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62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06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02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36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51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73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02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29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1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1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1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require more than one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" y="0"/>
            <a:ext cx="12188699" cy="4799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ltGray">
          <a:xfrm>
            <a:off x="-2" y="4754880"/>
            <a:ext cx="12192002" cy="21031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-127" y="4724400"/>
            <a:ext cx="12188826" cy="7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4800600"/>
            <a:ext cx="9144002" cy="11430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943600"/>
            <a:ext cx="9144002" cy="7620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Alternate 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892" y="685800"/>
            <a:ext cx="637032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9/22/22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3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7315200" y="0"/>
            <a:ext cx="4873752" cy="68580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2362200"/>
            <a:ext cx="3200400" cy="1993392"/>
          </a:xfrm>
        </p:spPr>
        <p:txBody>
          <a:bodyPr anchor="b">
            <a:normAutofit/>
          </a:bodyPr>
          <a:lstStyle>
            <a:lvl1pPr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7315200" cy="68580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4355592"/>
            <a:ext cx="3200400" cy="164461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0"/>
            <a:ext cx="12188826" cy="45720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-1" y="4114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lternate 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43000"/>
            <a:ext cx="9144000" cy="2667000"/>
          </a:xfrm>
        </p:spPr>
        <p:txBody>
          <a:bodyPr anchor="b">
            <a:normAutofit/>
          </a:bodyPr>
          <a:lstStyle>
            <a:lvl1pPr algn="ctr">
              <a:defRPr sz="5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3810000"/>
            <a:ext cx="91440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4328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901952"/>
            <a:ext cx="457200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D43D-6574-4C7B-808D-C6C12215A4D4}" type="datetimeFigureOut">
              <a:rPr lang="en-US"/>
              <a:t>9/22/22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CE5F2-81AA-4605-B028-6FBA391056A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7078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0" y="466344"/>
            <a:ext cx="9509760" cy="12344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37464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740732"/>
            <a:ext cx="4572000" cy="328884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708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9/22/22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412" y="2362200"/>
            <a:ext cx="3200400" cy="1990725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4212" y="685800"/>
            <a:ext cx="7239001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0412" y="4367308"/>
            <a:ext cx="3200400" cy="16220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9/22/22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1587" y="6583680"/>
            <a:ext cx="12188826" cy="274320"/>
          </a:xfrm>
          <a:prstGeom prst="rect">
            <a:avLst/>
          </a:prstGeom>
          <a:gradFill flip="none" rotWithShape="1">
            <a:gsLst>
              <a:gs pos="100000">
                <a:schemeClr val="tx2">
                  <a:lumMod val="75000"/>
                </a:schemeClr>
              </a:gs>
              <a:gs pos="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Euphemia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587" y="6583680"/>
            <a:ext cx="12188826" cy="457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b="0" i="0" u="non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467360"/>
            <a:ext cx="950976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901952"/>
            <a:ext cx="9509760" cy="4127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9E583DDF-CA54-461A-A486-592D2374C532}" type="datetimeFigureOut">
              <a:rPr lang="en-US"/>
              <a:pPr/>
              <a:t>9/22/22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chemeClr val="bg2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2"/>
                </a:solidFill>
              </a:defRPr>
            </a:lvl1pPr>
          </a:lstStyle>
          <a:p>
            <a:fld id="{CA8D9AD5-F248-4919-864A-CFD76CC027D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1" r:id="rId5"/>
    <p:sldLayoutId id="2147483653" r:id="rId6"/>
    <p:sldLayoutId id="2147483654" r:id="rId7"/>
    <p:sldLayoutId id="2147483655" r:id="rId8"/>
    <p:sldLayoutId id="2147483656" r:id="rId9"/>
    <p:sldLayoutId id="2147483663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b="0" i="0" u="none" kern="1200">
          <a:solidFill>
            <a:schemeClr val="tx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2"/>
        </a:buClr>
        <a:buSzPct val="80000"/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SzPct val="80000"/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2"/>
        </a:buClr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Wingdings" pitchFamily="2" charset="2"/>
        <a:buChar char="§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60">
          <p15:clr>
            <a:srgbClr val="F26B43"/>
          </p15:clr>
        </p15:guide>
        <p15:guide id="2" pos="40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447800" y="457200"/>
            <a:ext cx="9823269" cy="25936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HGPSoeiKakupoptai" panose="040B0A00000000000000" pitchFamily="50" charset="-128"/>
                <a:ea typeface="HGPSoeiKakupoptai" panose="040B0A00000000000000" pitchFamily="50" charset="-128"/>
              </a:rPr>
              <a:t>休みの日</a:t>
            </a:r>
            <a:endParaRPr lang="en-US" sz="16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 rot="709668">
            <a:off x="9022035" y="4113097"/>
            <a:ext cx="2692400" cy="11203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zuka Mincho Pro H" panose="02020A00000000000000" pitchFamily="18" charset="-128"/>
                <a:ea typeface="Kozuka Mincho Pro H" panose="02020A00000000000000" pitchFamily="18" charset="-128"/>
              </a:rPr>
              <a:t>第５課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Kozuka Mincho Pro H" panose="02020A00000000000000" pitchFamily="18" charset="-128"/>
              <a:ea typeface="Kozuka Mincho Pro H" panose="02020A00000000000000" pitchFamily="18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414973" y="5085555"/>
            <a:ext cx="7493000" cy="16637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880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2025316" y="5481637"/>
            <a:ext cx="53721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Ngày mai tôi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 đi đến ngân hàng.</a:t>
            </a:r>
            <a:endParaRPr lang="en-US" sz="2400" i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644316" y="4827363"/>
            <a:ext cx="7804484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　私は　銀行へ　行きません。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1820">
            <a:off x="10102037" y="172244"/>
            <a:ext cx="1981200" cy="1981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133600" y="1035274"/>
            <a:ext cx="3810000" cy="4619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Thứ 7 bạn Lan sẽ về nhà</a:t>
            </a:r>
            <a:endParaRPr lang="en-US" sz="2400" i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1752600" y="381000"/>
            <a:ext cx="88392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土曜日　ランさん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　うちへ　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帰ります。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144963" y="2402835"/>
            <a:ext cx="60325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Ngày 15 tháng sau, anh Kim sẽ đến đây.</a:t>
            </a:r>
            <a:endParaRPr lang="en-US" sz="2400" i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243263" y="1748561"/>
            <a:ext cx="102235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来月の１５日に、キムさんは　ここ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へ　きます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017963" y="3992028"/>
            <a:ext cx="6934200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Trưa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vi-VN" sz="2400" i="1" dirty="0">
                <a:latin typeface="Tahoma" panose="020B0604030504040204" pitchFamily="34" charset="0"/>
                <a:cs typeface="Tahoma" panose="020B0604030504040204" pitchFamily="34" charset="0"/>
              </a:rPr>
              <a:t>, tôi sẽ ăn cơm cùng với thầy giáo.</a:t>
            </a:r>
            <a:endParaRPr lang="en-US" sz="2400" i="1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79763" y="3137314"/>
            <a:ext cx="10287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明後日の昼、私は　先生と　ご飯を　食べます。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263316" y="4854530"/>
            <a:ext cx="180975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52399" y="393790"/>
            <a:ext cx="167640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先週の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485376" y="3129417"/>
            <a:ext cx="2641599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おとといの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7388634" y="4789140"/>
            <a:ext cx="3403692" cy="692497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91440" r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ませんでした。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9218190" y="333886"/>
            <a:ext cx="1806550" cy="692497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91440" r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ました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9"/>
          <p:cNvSpPr txBox="1">
            <a:spLocks noChangeArrowheads="1"/>
          </p:cNvSpPr>
          <p:nvPr/>
        </p:nvSpPr>
        <p:spPr bwMode="auto">
          <a:xfrm>
            <a:off x="9984372" y="1722032"/>
            <a:ext cx="2091991" cy="692497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91440" r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ました。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10028488" y="3091148"/>
            <a:ext cx="1895475" cy="692497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tIns="91440" rIns="27432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ました。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1014662" y="1767070"/>
            <a:ext cx="185286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先月の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17962" y="174550"/>
            <a:ext cx="704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latin typeface="NtMotoyaKyotai" panose="02020200000000000000" pitchFamily="18" charset="-128"/>
                <a:ea typeface="NtMotoyaKyotai" panose="02020200000000000000" pitchFamily="18" charset="-128"/>
              </a:rPr>
              <a:t>どようび　　　　　　　　　　　　　　　　　　　　</a:t>
            </a:r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かえ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7216" y="1578422"/>
            <a:ext cx="1274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せんげつ　　　　　　　　　　　　　　　　　　　　　　　　　　　　　</a:t>
            </a:r>
            <a:endParaRPr lang="en-US" sz="20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63316" y="2902723"/>
            <a:ext cx="1066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あさって　　　ひる　　　　　　　せんせい　　　　　はん　　　　た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02192" y="4608197"/>
            <a:ext cx="6664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ぎんこう　　　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579426" y="1036505"/>
            <a:ext cx="2510953" cy="46196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vi-VN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Thứ 7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endParaRPr lang="en-US" sz="2400" i="1" dirty="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TextBox 3"/>
          <p:cNvSpPr txBox="1">
            <a:spLocks noChangeArrowheads="1"/>
          </p:cNvSpPr>
          <p:nvPr/>
        </p:nvSpPr>
        <p:spPr bwMode="auto">
          <a:xfrm>
            <a:off x="1806176" y="2416418"/>
            <a:ext cx="3157641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15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</a:t>
            </a:r>
          </a:p>
        </p:txBody>
      </p:sp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2017963" y="5481935"/>
            <a:ext cx="1456808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qua</a:t>
            </a: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2106360" y="3992027"/>
            <a:ext cx="2058404" cy="46166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Trưa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5525" y="174550"/>
            <a:ext cx="1532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せんしゅう</a:t>
            </a:r>
            <a:endParaRPr lang="en-US" sz="20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9"/>
          <p:cNvSpPr txBox="1">
            <a:spLocks noChangeArrowheads="1"/>
          </p:cNvSpPr>
          <p:nvPr/>
        </p:nvSpPr>
        <p:spPr bwMode="auto">
          <a:xfrm>
            <a:off x="448780" y="2908738"/>
            <a:ext cx="2641599" cy="307777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29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04800"/>
            <a:ext cx="11947358" cy="6096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 rot="21250126">
            <a:off x="342220" y="483202"/>
            <a:ext cx="2289160" cy="91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動詞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1295400" y="3048000"/>
            <a:ext cx="5273842" cy="685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626895" y="2438401"/>
            <a:ext cx="3124200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ます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1316420" y="5061730"/>
            <a:ext cx="5273842" cy="68580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590800" y="4475747"/>
            <a:ext cx="3124200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ません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569242" y="2438401"/>
            <a:ext cx="3505200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ました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569242" y="4475747"/>
            <a:ext cx="5334000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7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V</a:t>
            </a:r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ませんでした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04800" y="2438401"/>
            <a:ext cx="1981199" cy="177265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KHẲNG </a:t>
            </a:r>
          </a:p>
          <a:p>
            <a:pPr algn="ctr"/>
            <a:r>
              <a:rPr lang="en-US" altLang="ja-JP" sz="3600" dirty="0"/>
              <a:t>ĐỊNH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292769" y="4475747"/>
            <a:ext cx="1981199" cy="177265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PHỦ </a:t>
            </a:r>
          </a:p>
          <a:p>
            <a:pPr algn="ctr"/>
            <a:r>
              <a:rPr lang="en-US" altLang="ja-JP" sz="3600" dirty="0"/>
              <a:t>ĐỊNH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2971801" y="1343522"/>
            <a:ext cx="2434390" cy="9705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HIỆN TẠI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6946231" y="1393431"/>
            <a:ext cx="2434390" cy="9705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QUÁ KHỨ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38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" grpId="0" animBg="1"/>
      <p:bldP spid="4" grpId="0" animBg="1"/>
      <p:bldP spid="1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254C-3B62-0A4D-5E9D-DCA48CA3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300" y="182563"/>
            <a:ext cx="5402263" cy="606425"/>
          </a:xfrm>
          <a:solidFill>
            <a:schemeClr val="bg2">
              <a:lumMod val="50000"/>
            </a:schemeClr>
          </a:solidFill>
        </p:spPr>
        <p:txBody>
          <a:bodyPr/>
          <a:lstStyle/>
          <a:p>
            <a:pPr>
              <a:defRPr/>
            </a:pPr>
            <a:r>
              <a:rPr lang="ja-JP" altLang="en-US" b="1">
                <a:latin typeface="MS Mincho" pitchFamily="49" charset="-128"/>
                <a:ea typeface="MS Mincho" pitchFamily="49" charset="-128"/>
              </a:rPr>
              <a:t>まいにち、なにをしますか</a:t>
            </a:r>
            <a:endParaRPr lang="en-US" b="1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4" name="Picture 2" descr="C:\Users\Thu-Tao\Desktop\Tranh quyen dekiru\Ｇａｍｅ.jpg">
            <a:extLst>
              <a:ext uri="{FF2B5EF4-FFF2-40B4-BE49-F238E27FC236}">
                <a16:creationId xmlns:a16="http://schemas.microsoft.com/office/drawing/2014/main" id="{0BFAFA59-3CBA-E955-6928-ECBB77383F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775" y="1193800"/>
            <a:ext cx="4467225" cy="4152900"/>
          </a:xfrm>
          <a:noFill/>
        </p:spPr>
      </p:pic>
      <p:pic>
        <p:nvPicPr>
          <p:cNvPr id="5" name="Picture 3" descr="C:\Users\Thu-Tao\Desktop\Tranh quyen dekiru\Ｔａｏ　ｒａ.jpg">
            <a:extLst>
              <a:ext uri="{FF2B5EF4-FFF2-40B4-BE49-F238E27FC236}">
                <a16:creationId xmlns:a16="http://schemas.microsoft.com/office/drawing/2014/main" id="{B59A47AE-F549-9A56-C01C-FBDEE9E2F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1109663"/>
            <a:ext cx="4762500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64F804-DE54-0D23-5CBE-4D2102C060AA}"/>
              </a:ext>
            </a:extLst>
          </p:cNvPr>
          <p:cNvSpPr txBox="1">
            <a:spLocks/>
          </p:cNvSpPr>
          <p:nvPr/>
        </p:nvSpPr>
        <p:spPr bwMode="auto">
          <a:xfrm>
            <a:off x="474663" y="5467350"/>
            <a:ext cx="5400675" cy="60642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ja-JP" altLang="en-US" sz="3400" b="1">
                <a:latin typeface="MS Mincho" pitchFamily="49" charset="-128"/>
                <a:ea typeface="MS Mincho" pitchFamily="49" charset="-128"/>
              </a:rPr>
              <a:t>ゲームをします</a:t>
            </a:r>
            <a:endParaRPr lang="en-US" sz="3400" b="1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031498-734A-80FD-726A-0D1835A8788C}"/>
              </a:ext>
            </a:extLst>
          </p:cNvPr>
          <p:cNvSpPr txBox="1">
            <a:spLocks/>
          </p:cNvSpPr>
          <p:nvPr/>
        </p:nvSpPr>
        <p:spPr bwMode="auto">
          <a:xfrm>
            <a:off x="6099175" y="5457825"/>
            <a:ext cx="5400675" cy="60642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ja-JP" altLang="en-US" sz="3400" b="1">
                <a:latin typeface="MS Mincho" pitchFamily="49" charset="-128"/>
                <a:ea typeface="MS Mincho" pitchFamily="49" charset="-128"/>
              </a:rPr>
              <a:t>ケーキをつくります</a:t>
            </a:r>
            <a:endParaRPr lang="en-US" sz="3400" b="1"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97A319C-E488-C7BE-9B80-59A54F71195D}"/>
              </a:ext>
            </a:extLst>
          </p:cNvPr>
          <p:cNvSpPr txBox="1">
            <a:spLocks/>
          </p:cNvSpPr>
          <p:nvPr/>
        </p:nvSpPr>
        <p:spPr bwMode="auto">
          <a:xfrm>
            <a:off x="3025775" y="246063"/>
            <a:ext cx="5400675" cy="60642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lnSpc>
                <a:spcPct val="90000"/>
              </a:lnSpc>
              <a:buFont typeface="Arial" pitchFamily="34" charset="0"/>
              <a:buNone/>
              <a:defRPr/>
            </a:pPr>
            <a:r>
              <a:rPr lang="ja-JP" altLang="en-US" sz="3400" b="1">
                <a:solidFill>
                  <a:srgbClr val="FFFF00"/>
                </a:solidFill>
                <a:latin typeface="MS Mincho" pitchFamily="49" charset="-128"/>
                <a:ea typeface="MS Mincho" pitchFamily="49" charset="-128"/>
              </a:rPr>
              <a:t>きのう、なにをしましたか</a:t>
            </a:r>
            <a:endParaRPr lang="en-US" sz="3400" b="1" dirty="0">
              <a:solidFill>
                <a:srgbClr val="FFFF00"/>
              </a:solidFill>
              <a:latin typeface="MS Mincho" pitchFamily="49" charset="-128"/>
              <a:ea typeface="MS Mincho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018BA6F-4698-479F-708A-D27F28C9B810}"/>
              </a:ext>
            </a:extLst>
          </p:cNvPr>
          <p:cNvSpPr txBox="1">
            <a:spLocks/>
          </p:cNvSpPr>
          <p:nvPr/>
        </p:nvSpPr>
        <p:spPr bwMode="auto">
          <a:xfrm>
            <a:off x="479425" y="5545138"/>
            <a:ext cx="5400675" cy="604837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ゲームをしました</a:t>
            </a:r>
            <a:endParaRPr lang="en-US" altLang="en-VN" sz="3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9BC55AE-479D-4422-801F-0E91DE321C79}"/>
              </a:ext>
            </a:extLst>
          </p:cNvPr>
          <p:cNvSpPr txBox="1">
            <a:spLocks/>
          </p:cNvSpPr>
          <p:nvPr/>
        </p:nvSpPr>
        <p:spPr bwMode="auto">
          <a:xfrm>
            <a:off x="6103938" y="5545138"/>
            <a:ext cx="5400675" cy="606425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3400" b="1">
                <a:latin typeface="MS Mincho" panose="02020609040205080304" pitchFamily="49" charset="-128"/>
                <a:ea typeface="MS Mincho" panose="02020609040205080304" pitchFamily="49" charset="-128"/>
              </a:rPr>
              <a:t>ケーキをつくりました</a:t>
            </a:r>
            <a:endParaRPr lang="en-US" altLang="en-VN" sz="3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908606" y="4698790"/>
            <a:ext cx="400862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39700" y="4562032"/>
            <a:ext cx="59563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明日の朝、何を　しますか。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01820">
            <a:off x="9972034" y="-17388"/>
            <a:ext cx="2332441" cy="2332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016890" y="490956"/>
            <a:ext cx="400862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qua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9"/>
          <p:cNvSpPr txBox="1">
            <a:spLocks noChangeArrowheads="1"/>
          </p:cNvSpPr>
          <p:nvPr/>
        </p:nvSpPr>
        <p:spPr bwMode="auto">
          <a:xfrm>
            <a:off x="139700" y="384971"/>
            <a:ext cx="74041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昨日の晩、どこへ　行きましたか。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028253" y="1858517"/>
            <a:ext cx="4501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8" name="TextBox 9"/>
          <p:cNvSpPr txBox="1">
            <a:spLocks noChangeArrowheads="1"/>
          </p:cNvSpPr>
          <p:nvPr/>
        </p:nvSpPr>
        <p:spPr bwMode="auto">
          <a:xfrm>
            <a:off x="139700" y="1748561"/>
            <a:ext cx="615415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今朝　何を　食べましたか。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908606" y="3307844"/>
            <a:ext cx="51742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đằng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6200" y="3137314"/>
            <a:ext cx="6516437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あそこに　何が　ありますか。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2344153" y="384970"/>
            <a:ext cx="2527299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どこか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へ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120098" y="1748560"/>
            <a:ext cx="1905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を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1964232" y="3128661"/>
            <a:ext cx="19050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が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2246229" y="4553379"/>
            <a:ext cx="1732213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何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ja-JP" altLang="en-US" sz="3600" dirty="0">
                <a:solidFill>
                  <a:srgbClr val="FF0000"/>
                </a:solidFill>
                <a:latin typeface="Tahoma" panose="020B0604030504040204" pitchFamily="34" charset="0"/>
                <a:ea typeface="NtMotoyaKyotai" panose="02020200000000000000" pitchFamily="18" charset="-128"/>
                <a:cs typeface="Tahoma" panose="020B0604030504040204" pitchFamily="34" charset="0"/>
              </a:rPr>
              <a:t>を</a:t>
            </a:r>
            <a:r>
              <a:rPr lang="en-US" altLang="ja-JP" sz="36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3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746385" y="5235642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7" name="TextBox 3"/>
          <p:cNvSpPr txBox="1">
            <a:spLocks noChangeArrowheads="1"/>
          </p:cNvSpPr>
          <p:nvPr/>
        </p:nvSpPr>
        <p:spPr bwMode="auto">
          <a:xfrm>
            <a:off x="187580" y="164077"/>
            <a:ext cx="21065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ばん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3"/>
          <p:cNvSpPr txBox="1">
            <a:spLocks noChangeArrowheads="1"/>
          </p:cNvSpPr>
          <p:nvPr/>
        </p:nvSpPr>
        <p:spPr bwMode="auto">
          <a:xfrm>
            <a:off x="152603" y="1483470"/>
            <a:ext cx="4114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けさ　　　　　　　た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187580" y="4286465"/>
            <a:ext cx="41145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あした　あさ　　　</a:t>
            </a:r>
            <a:endParaRPr lang="en-US" sz="24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8368" y="1051729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qua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2" name="TextBox 3"/>
          <p:cNvSpPr txBox="1">
            <a:spLocks noChangeArrowheads="1"/>
          </p:cNvSpPr>
          <p:nvPr/>
        </p:nvSpPr>
        <p:spPr bwMode="auto">
          <a:xfrm>
            <a:off x="746385" y="2477116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Sáng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746385" y="3838215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đằng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24" name="Striped Right Arrow 23"/>
          <p:cNvSpPr/>
          <p:nvPr/>
        </p:nvSpPr>
        <p:spPr>
          <a:xfrm rot="2278995">
            <a:off x="4484073" y="2591186"/>
            <a:ext cx="2438400" cy="1653844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ANSWER</a:t>
            </a:r>
          </a:p>
        </p:txBody>
      </p:sp>
      <p:sp>
        <p:nvSpPr>
          <p:cNvPr id="25" name="TextBox 9"/>
          <p:cNvSpPr txBox="1">
            <a:spLocks noChangeArrowheads="1"/>
          </p:cNvSpPr>
          <p:nvPr/>
        </p:nvSpPr>
        <p:spPr bwMode="auto">
          <a:xfrm>
            <a:off x="6643957" y="3758295"/>
            <a:ext cx="459094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はい、食べました。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TextBox 9"/>
          <p:cNvSpPr txBox="1">
            <a:spLocks noChangeArrowheads="1"/>
          </p:cNvSpPr>
          <p:nvPr/>
        </p:nvSpPr>
        <p:spPr bwMode="auto">
          <a:xfrm>
            <a:off x="6643956" y="4529412"/>
            <a:ext cx="546172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はい、パンを食べました。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Alternate Process 13">
            <a:extLst>
              <a:ext uri="{FF2B5EF4-FFF2-40B4-BE49-F238E27FC236}">
                <a16:creationId xmlns:a16="http://schemas.microsoft.com/office/drawing/2014/main" id="{B888170B-B0A9-DE5D-4638-8014B100A5B8}"/>
              </a:ext>
            </a:extLst>
          </p:cNvPr>
          <p:cNvSpPr/>
          <p:nvPr/>
        </p:nvSpPr>
        <p:spPr>
          <a:xfrm rot="1221509">
            <a:off x="6942728" y="1752977"/>
            <a:ext cx="4191000" cy="129944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3200" dirty="0"/>
              <a:t>Từ hỏi +</a:t>
            </a:r>
            <a:r>
              <a:rPr lang="en-VN" sz="3200" dirty="0">
                <a:solidFill>
                  <a:srgbClr val="FF0000"/>
                </a:solidFill>
              </a:rPr>
              <a:t>か</a:t>
            </a:r>
            <a:r>
              <a:rPr lang="en-VN" sz="3200" dirty="0"/>
              <a:t>= Câu hỏi dạng </a:t>
            </a:r>
            <a:r>
              <a:rPr lang="en-VN" sz="3200" dirty="0">
                <a:solidFill>
                  <a:srgbClr val="FF0000"/>
                </a:solidFill>
              </a:rPr>
              <a:t>ĐÚNG - SAI</a:t>
            </a:r>
          </a:p>
        </p:txBody>
      </p:sp>
    </p:spTree>
    <p:extLst>
      <p:ext uri="{BB962C8B-B14F-4D97-AF65-F5344CB8AC3E}">
        <p14:creationId xmlns:p14="http://schemas.microsoft.com/office/powerpoint/2010/main" val="14886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16" grpId="0"/>
      <p:bldP spid="17" grpId="0"/>
      <p:bldP spid="18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休みの後で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33281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F6DABAF9-B152-03F1-ADA2-09691EFB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74638"/>
            <a:ext cx="9996488" cy="11430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8115-3FDB-6819-BE49-891BF8B51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775" y="5353050"/>
            <a:ext cx="1854201" cy="742950"/>
          </a:xfrm>
          <a:solidFill>
            <a:srgbClr val="FFFF00"/>
          </a:solidFill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かぜ</a:t>
            </a:r>
            <a:endParaRPr lang="en-US" altLang="en-US" sz="4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7650" name="Picture 2" descr="C:\Users\Thu-Tao\Desktop\Tranh quyen dekiru\Ｃｕｍ.jpg">
            <a:extLst>
              <a:ext uri="{FF2B5EF4-FFF2-40B4-BE49-F238E27FC236}">
                <a16:creationId xmlns:a16="http://schemas.microsoft.com/office/drawing/2014/main" id="{A49BC0A0-F1E6-7C13-E0F1-3E34150C9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206375"/>
            <a:ext cx="4984750" cy="498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D91C33-8241-D95E-93FF-34980C30EE64}"/>
              </a:ext>
            </a:extLst>
          </p:cNvPr>
          <p:cNvSpPr txBox="1">
            <a:spLocks/>
          </p:cNvSpPr>
          <p:nvPr/>
        </p:nvSpPr>
        <p:spPr bwMode="auto">
          <a:xfrm>
            <a:off x="8077200" y="5353050"/>
            <a:ext cx="1854200" cy="8572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None/>
            </a:pPr>
            <a:r>
              <a:rPr lang="ja-JP" altLang="en-US" sz="44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ふく</a:t>
            </a:r>
            <a:endParaRPr lang="en-US" altLang="en-US" sz="4400" b="1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31BC6C-A7C1-7678-0192-DB23EFEF3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76" y="495300"/>
            <a:ext cx="6629400" cy="4695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A91D202A-11D6-67FF-3D38-03299FEE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74638"/>
            <a:ext cx="9996488" cy="11430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22DCE-29FF-873F-C799-8C1006D8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1775" y="5353050"/>
            <a:ext cx="3557588" cy="1087438"/>
          </a:xfrm>
          <a:solidFill>
            <a:srgbClr val="FFFF00"/>
          </a:solidFill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ja-JP" altLang="en-US" sz="4400" b="1">
                <a:latin typeface="MS Mincho" panose="02020609040205080304" pitchFamily="49" charset="-128"/>
                <a:ea typeface="MS Mincho" panose="02020609040205080304" pitchFamily="49" charset="-128"/>
              </a:rPr>
              <a:t>のぼります</a:t>
            </a:r>
            <a:endParaRPr lang="en-US" altLang="en-US" sz="4400" b="1"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20E53-6EEC-3EAD-A4F8-BC3227B225F7}"/>
              </a:ext>
            </a:extLst>
          </p:cNvPr>
          <p:cNvSpPr txBox="1">
            <a:spLocks/>
          </p:cNvSpPr>
          <p:nvPr/>
        </p:nvSpPr>
        <p:spPr bwMode="auto">
          <a:xfrm>
            <a:off x="7213600" y="5314950"/>
            <a:ext cx="3759200" cy="10858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65125" indent="-28257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2" charset="2"/>
              <a:buNone/>
            </a:pPr>
            <a:r>
              <a:rPr lang="ja-JP" altLang="en-US" sz="4400" b="1">
                <a:solidFill>
                  <a:schemeClr val="tx2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はいります</a:t>
            </a:r>
            <a:endParaRPr lang="en-US" altLang="en-US" sz="4400" b="1">
              <a:solidFill>
                <a:schemeClr val="tx2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8674" name="Picture 2" descr="C:\Users\Thu-Tao\Desktop\Tranh quyen dekiru\Ｌｅｏ.jpg">
            <a:extLst>
              <a:ext uri="{FF2B5EF4-FFF2-40B4-BE49-F238E27FC236}">
                <a16:creationId xmlns:a16="http://schemas.microsoft.com/office/drawing/2014/main" id="{BAD489B4-584C-A5BA-6587-440EEDF65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415925"/>
            <a:ext cx="4630737" cy="425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 descr="C:\Users\Thu-Tao\Desktop\Tranh quyen dekiru\Ｖａｏ.gif">
            <a:extLst>
              <a:ext uri="{FF2B5EF4-FFF2-40B4-BE49-F238E27FC236}">
                <a16:creationId xmlns:a16="http://schemas.microsoft.com/office/drawing/2014/main" id="{AE71B2CB-E73D-9517-7B7C-3A46B680B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8" y="612775"/>
            <a:ext cx="42862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97572-6C5C-D76C-1CF5-D9F5536E3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091997"/>
            <a:ext cx="2743200" cy="685800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おもしろい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9698" name="Picture 2" descr="D:\Giang day\Thulx\file scan tu moi shin\第8課\Picture 22.jpg">
            <a:extLst>
              <a:ext uri="{FF2B5EF4-FFF2-40B4-BE49-F238E27FC236}">
                <a16:creationId xmlns:a16="http://schemas.microsoft.com/office/drawing/2014/main" id="{F97C9282-C4F9-7933-9AC3-1BF37AED9C8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1"/>
          <a:stretch/>
        </p:blipFill>
        <p:spPr>
          <a:xfrm>
            <a:off x="-23247" y="124529"/>
            <a:ext cx="4648200" cy="4967468"/>
          </a:xfr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6BD124-2BE6-06C9-406E-8D58A78A1F88}"/>
              </a:ext>
            </a:extLst>
          </p:cNvPr>
          <p:cNvSpPr txBox="1">
            <a:spLocks/>
          </p:cNvSpPr>
          <p:nvPr/>
        </p:nvSpPr>
        <p:spPr>
          <a:xfrm>
            <a:off x="6629400" y="5091996"/>
            <a:ext cx="3343275" cy="685801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dirty="0" err="1">
                <a:solidFill>
                  <a:schemeClr val="tx1"/>
                </a:solidFill>
              </a:rPr>
              <a:t>きもちがいい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2A9A22-9330-2240-9A57-6EB3A846C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36" y="415925"/>
            <a:ext cx="6469191" cy="46760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23C82-5A08-BD81-AB4F-A7FB17AE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5395531"/>
            <a:ext cx="3074987" cy="696913"/>
          </a:xfrm>
          <a:solidFill>
            <a:srgbClr val="FFFF00"/>
          </a:solidFill>
        </p:spPr>
        <p:txBody>
          <a:bodyPr>
            <a:normAutofit/>
          </a:bodyPr>
          <a:lstStyle/>
          <a:p>
            <a:pPr algn="ctr">
              <a:defRPr/>
            </a:pPr>
            <a:r>
              <a:rPr lang="ja-JP" altLang="en-US" sz="4300" b="1">
                <a:solidFill>
                  <a:schemeClr val="tx1"/>
                </a:solidFill>
              </a:rPr>
              <a:t>いそがしい</a:t>
            </a:r>
            <a:endParaRPr lang="en-US" altLang="en-US" sz="4300" b="1" dirty="0">
              <a:solidFill>
                <a:schemeClr val="tx1"/>
              </a:solidFill>
            </a:endParaRPr>
          </a:p>
        </p:txBody>
      </p:sp>
      <p:pic>
        <p:nvPicPr>
          <p:cNvPr id="11267" name="Picture 2" descr="D:\Giang day\Thulx\file scan tu moi shin\第12課\Picture 7.jpg">
            <a:extLst>
              <a:ext uri="{FF2B5EF4-FFF2-40B4-BE49-F238E27FC236}">
                <a16:creationId xmlns:a16="http://schemas.microsoft.com/office/drawing/2014/main" id="{AEBDBC85-A7E9-8E8E-F4B3-3CF9EF586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6375"/>
            <a:ext cx="890587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C4041F-30D9-9D7D-9338-AD678393D4EA}"/>
              </a:ext>
            </a:extLst>
          </p:cNvPr>
          <p:cNvSpPr txBox="1">
            <a:spLocks/>
          </p:cNvSpPr>
          <p:nvPr/>
        </p:nvSpPr>
        <p:spPr bwMode="auto">
          <a:xfrm>
            <a:off x="7086601" y="5395531"/>
            <a:ext cx="2362200" cy="6969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US" sz="4300" b="1">
                <a:latin typeface="+mj-lt"/>
                <a:ea typeface="+mj-ea"/>
                <a:cs typeface="+mj-cs"/>
              </a:rPr>
              <a:t>ひま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D:\Giang day\Thulx\File Scan Card tu moi\第８課\anh25.jpg">
            <a:extLst>
              <a:ext uri="{FF2B5EF4-FFF2-40B4-BE49-F238E27FC236}">
                <a16:creationId xmlns:a16="http://schemas.microsoft.com/office/drawing/2014/main" id="{152894C8-5612-7DAE-06FC-8F9BE7C3C74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0"/>
            <a:ext cx="9905999" cy="6629400"/>
          </a:xfr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6F4960-B290-1C34-BE20-B1C15F4D1336}"/>
              </a:ext>
            </a:extLst>
          </p:cNvPr>
          <p:cNvSpPr txBox="1">
            <a:spLocks/>
          </p:cNvSpPr>
          <p:nvPr/>
        </p:nvSpPr>
        <p:spPr bwMode="auto">
          <a:xfrm>
            <a:off x="2286000" y="5257800"/>
            <a:ext cx="3074987" cy="6969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sz="4300" b="1" dirty="0" err="1">
                <a:latin typeface="+mj-lt"/>
                <a:ea typeface="+mj-ea"/>
                <a:cs typeface="+mj-cs"/>
              </a:rPr>
              <a:t>たかい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5B84C6-C8CF-CF2F-61E8-BC3315D2F316}"/>
              </a:ext>
            </a:extLst>
          </p:cNvPr>
          <p:cNvSpPr txBox="1">
            <a:spLocks/>
          </p:cNvSpPr>
          <p:nvPr/>
        </p:nvSpPr>
        <p:spPr bwMode="auto">
          <a:xfrm>
            <a:off x="7391400" y="5272007"/>
            <a:ext cx="3074987" cy="6969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US" sz="4300" b="1">
                <a:latin typeface="+mj-lt"/>
                <a:ea typeface="+mj-ea"/>
                <a:cs typeface="+mj-cs"/>
              </a:rPr>
              <a:t>やすい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4329">
            <a:off x="678883" y="90921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0662" y="1877409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週末</a:t>
            </a:r>
            <a:endParaRPr lang="en-US" sz="66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92811">
            <a:off x="429051" y="4681533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30536">
            <a:off x="9435799" y="4863310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931" y="5150341"/>
            <a:ext cx="2905125" cy="1571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34" y="4976632"/>
            <a:ext cx="2543175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0402" y="2213035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2534" y="2641121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53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D9393-8C81-2F8F-711F-E6DEFC8D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0" y="4797425"/>
            <a:ext cx="3082925" cy="687388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たのしい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13315" name="Picture 2" descr="D:\Giang day\Thulx\file scan tu moi shin\第12課\Picture 13.jpg">
            <a:extLst>
              <a:ext uri="{FF2B5EF4-FFF2-40B4-BE49-F238E27FC236}">
                <a16:creationId xmlns:a16="http://schemas.microsoft.com/office/drawing/2014/main" id="{3DF665D7-9423-0A59-17BE-DF4B2407E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554038"/>
            <a:ext cx="6877050" cy="424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2" descr="D:\Giang day\Thulx\file scan tu moi shin\第8課\Picture 19.jpg">
            <a:extLst>
              <a:ext uri="{FF2B5EF4-FFF2-40B4-BE49-F238E27FC236}">
                <a16:creationId xmlns:a16="http://schemas.microsoft.com/office/drawing/2014/main" id="{1B0E1FE3-DE34-94A8-DC27-7D8946D3A7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154780"/>
            <a:ext cx="9601200" cy="5589917"/>
          </a:xfr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9F8C91-0ADD-47DE-30F4-39E3704677B8}"/>
              </a:ext>
            </a:extLst>
          </p:cNvPr>
          <p:cNvSpPr txBox="1">
            <a:spLocks/>
          </p:cNvSpPr>
          <p:nvPr/>
        </p:nvSpPr>
        <p:spPr bwMode="auto">
          <a:xfrm>
            <a:off x="1981200" y="5744697"/>
            <a:ext cx="3074987" cy="6969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US" sz="4300" b="1">
                <a:latin typeface="+mj-lt"/>
                <a:ea typeface="+mj-ea"/>
                <a:cs typeface="+mj-cs"/>
              </a:rPr>
              <a:t>むずかしい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A0EA0F-8511-8692-FD87-334EE522C5C9}"/>
              </a:ext>
            </a:extLst>
          </p:cNvPr>
          <p:cNvSpPr txBox="1">
            <a:spLocks/>
          </p:cNvSpPr>
          <p:nvPr/>
        </p:nvSpPr>
        <p:spPr bwMode="auto">
          <a:xfrm>
            <a:off x="7391400" y="5744697"/>
            <a:ext cx="3074987" cy="6969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ja-JP" altLang="en-VN" sz="4300" b="1">
                <a:latin typeface="+mj-lt"/>
                <a:ea typeface="+mj-ea"/>
                <a:cs typeface="+mj-cs"/>
              </a:rPr>
              <a:t>かん</a:t>
            </a:r>
            <a:r>
              <a:rPr lang="ja-JP" altLang="en-US" sz="4300" b="1">
                <a:latin typeface="+mj-lt"/>
                <a:ea typeface="+mj-ea"/>
                <a:cs typeface="+mj-cs"/>
              </a:rPr>
              <a:t>たん</a:t>
            </a:r>
            <a:endParaRPr lang="en-US" sz="4300" b="1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28600" y="4038600"/>
            <a:ext cx="11733844" cy="259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43085">
            <a:off x="139700" y="108853"/>
            <a:ext cx="2809875" cy="1628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744107" y="4414948"/>
            <a:ext cx="3899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Thế à.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720373" y="5593310"/>
            <a:ext cx="389989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hay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cậu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ạ.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40677" y="1255440"/>
            <a:ext cx="63620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Chủ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nhật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cậu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44637" y="2532438"/>
            <a:ext cx="6895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cả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Tớ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72840">
            <a:off x="9334997" y="358943"/>
            <a:ext cx="2514600" cy="18192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1219200" y="971239"/>
            <a:ext cx="92202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先週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の日曜日、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どこか　行きましたか。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1242934" y="2465862"/>
            <a:ext cx="8205866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いいえ、</a:t>
            </a:r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どこも　いきません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1242934" y="4322615"/>
            <a:ext cx="7062866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そうですか。映画はどうですか。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9"/>
          <p:cNvSpPr txBox="1">
            <a:spLocks noChangeArrowheads="1"/>
          </p:cNvSpPr>
          <p:nvPr/>
        </p:nvSpPr>
        <p:spPr bwMode="auto">
          <a:xfrm>
            <a:off x="1219200" y="5500977"/>
            <a:ext cx="51054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とてもおもしろいです。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1219200" y="3094952"/>
            <a:ext cx="4814215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家で映画を見ました。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5421651" y="4322615"/>
            <a:ext cx="32004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どう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でした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4521693" y="5500976"/>
            <a:ext cx="2698021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かった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1311740" y="645823"/>
            <a:ext cx="5184144" cy="3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せんしゅう　にちよう</a:t>
            </a:r>
            <a:r>
              <a:rPr lang="ja-JP" altLang="en-US" sz="180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び　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1242934" y="3611562"/>
            <a:ext cx="5184144" cy="372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えいが　　　み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3935251" y="4031756"/>
            <a:ext cx="50940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766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/>
      <p:bldP spid="10" grpId="0"/>
      <p:bldP spid="4" grpId="0"/>
      <p:bldP spid="6" grpId="0"/>
      <p:bldP spid="3" grpId="0" animBg="1"/>
      <p:bldP spid="5" grpId="0" animBg="1"/>
      <p:bldP spid="7" grpId="0" animBg="1"/>
      <p:bldP spid="9" grpId="0" animBg="1"/>
      <p:bldP spid="12" grpId="0" animBg="1"/>
      <p:bldP spid="13" grpId="0" animBg="1"/>
      <p:bldP spid="14" grpId="0" animBg="1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304800"/>
            <a:ext cx="11947358" cy="62484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 rot="212721">
            <a:off x="6600028" y="488095"/>
            <a:ext cx="5404935" cy="914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形容詞・形容動詞</a:t>
            </a:r>
            <a:endParaRPr lang="en-US" sz="4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1393431"/>
            <a:ext cx="2434390" cy="9705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【</a:t>
            </a:r>
            <a:r>
              <a:rPr lang="ja-JP" altLang="en-US" sz="3600" dirty="0"/>
              <a:t>い</a:t>
            </a:r>
            <a:r>
              <a:rPr lang="en-US" altLang="ja-JP" sz="3600" dirty="0" err="1"/>
              <a:t>Adj</a:t>
            </a:r>
            <a:r>
              <a:rPr lang="en-US" altLang="ja-JP" sz="3600" dirty="0"/>
              <a:t>】</a:t>
            </a:r>
            <a:endParaRPr lang="en-US" sz="2000" dirty="0"/>
          </a:p>
        </p:txBody>
      </p:sp>
      <p:sp>
        <p:nvSpPr>
          <p:cNvPr id="6" name="Rounded Rectangle 5"/>
          <p:cNvSpPr/>
          <p:nvPr/>
        </p:nvSpPr>
        <p:spPr>
          <a:xfrm>
            <a:off x="6946231" y="1393431"/>
            <a:ext cx="2434390" cy="9705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600" dirty="0"/>
              <a:t>【</a:t>
            </a:r>
            <a:r>
              <a:rPr lang="ja-JP" altLang="en-US" sz="3600" dirty="0"/>
              <a:t>な</a:t>
            </a:r>
            <a:r>
              <a:rPr lang="en-US" altLang="ja-JP" sz="3600" dirty="0" err="1"/>
              <a:t>Adj</a:t>
            </a:r>
            <a:r>
              <a:rPr lang="en-US" altLang="ja-JP" sz="3600" dirty="0"/>
              <a:t>】</a:t>
            </a:r>
            <a:endParaRPr lang="en-US" sz="2000" dirty="0"/>
          </a:p>
        </p:txBody>
      </p:sp>
      <p:sp>
        <p:nvSpPr>
          <p:cNvPr id="14" name="Left-Right Arrow Callout 13"/>
          <p:cNvSpPr/>
          <p:nvPr/>
        </p:nvSpPr>
        <p:spPr>
          <a:xfrm>
            <a:off x="3124200" y="2686619"/>
            <a:ext cx="3352800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KHẲNG ĐỊNH</a:t>
            </a:r>
            <a:br>
              <a:rPr lang="en-US" dirty="0"/>
            </a:br>
            <a:r>
              <a:rPr lang="en-US" dirty="0"/>
              <a:t>HIỆN TẠI</a:t>
            </a:r>
          </a:p>
        </p:txBody>
      </p:sp>
      <p:sp>
        <p:nvSpPr>
          <p:cNvPr id="15" name="Left-Right Arrow Callout 14"/>
          <p:cNvSpPr/>
          <p:nvPr/>
        </p:nvSpPr>
        <p:spPr>
          <a:xfrm>
            <a:off x="3590146" y="3676482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PHỦ ĐỊNH</a:t>
            </a:r>
            <a:br>
              <a:rPr lang="en-US" dirty="0"/>
            </a:br>
            <a:r>
              <a:rPr lang="en-US" dirty="0"/>
              <a:t>HIỆN TẠI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1665" y="3472721"/>
            <a:ext cx="3961151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おいしく</a:t>
            </a:r>
            <a:r>
              <a:rPr lang="ja-JP" altLang="en-US" sz="36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ないです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80483" y="3472721"/>
            <a:ext cx="4463717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ひまではありません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6" name="Left-Right Arrow Callout 15"/>
          <p:cNvSpPr/>
          <p:nvPr/>
        </p:nvSpPr>
        <p:spPr>
          <a:xfrm>
            <a:off x="3590146" y="4708550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KHẲNG ĐỊNH</a:t>
            </a:r>
            <a:br>
              <a:rPr lang="en-US" dirty="0"/>
            </a:br>
            <a:r>
              <a:rPr lang="en-US" dirty="0"/>
              <a:t>QUÁ KHỨ</a:t>
            </a:r>
          </a:p>
        </p:txBody>
      </p:sp>
      <p:sp>
        <p:nvSpPr>
          <p:cNvPr id="17" name="Left-Right Arrow Callout 16"/>
          <p:cNvSpPr/>
          <p:nvPr/>
        </p:nvSpPr>
        <p:spPr>
          <a:xfrm>
            <a:off x="3971146" y="5788687"/>
            <a:ext cx="3496454" cy="560206"/>
          </a:xfrm>
          <a:prstGeom prst="leftRightArrow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PHỦ ĐỊNH</a:t>
            </a:r>
            <a:br>
              <a:rPr lang="en-US" dirty="0"/>
            </a:br>
            <a:r>
              <a:rPr lang="en-US" dirty="0"/>
              <a:t>QUÁ KHỨ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00416" y="4503764"/>
            <a:ext cx="3962399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おいしかったです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0416" y="5516379"/>
            <a:ext cx="4904983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おいしくなかったです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0484" y="4500016"/>
            <a:ext cx="2634916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ひまでした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280484" y="5530120"/>
            <a:ext cx="5835316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ひまではありませんでした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8" name="Horizontal Scroll 17"/>
          <p:cNvSpPr/>
          <p:nvPr/>
        </p:nvSpPr>
        <p:spPr>
          <a:xfrm rot="21381629">
            <a:off x="594354" y="540515"/>
            <a:ext cx="4572000" cy="936231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よくない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9" name="Horizontal Scroll 18"/>
          <p:cNvSpPr/>
          <p:nvPr/>
        </p:nvSpPr>
        <p:spPr>
          <a:xfrm rot="21381629">
            <a:off x="594354" y="1322012"/>
            <a:ext cx="4572000" cy="936231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よかった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1666" y="2452143"/>
            <a:ext cx="3046751" cy="9572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おいしいです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00800" y="2452143"/>
            <a:ext cx="2285999" cy="9572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ひまです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83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14" grpId="0" animBg="1"/>
      <p:bldP spid="15" grpId="0" animBg="1"/>
      <p:bldP spid="7" grpId="0" animBg="1"/>
      <p:bldP spid="11" grpId="0" animBg="1"/>
      <p:bldP spid="16" grpId="0" animBg="1"/>
      <p:bldP spid="17" grpId="0" animBg="1"/>
      <p:bldP spid="8" grpId="0" animBg="1"/>
      <p:bldP spid="9" grpId="0" animBg="1"/>
      <p:bldP spid="12" grpId="0" animBg="1"/>
      <p:bldP spid="13" grpId="0" animBg="1"/>
      <p:bldP spid="18" grpId="0" animBg="1"/>
      <p:bldP spid="19" grpId="0" animBg="1"/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457200" y="439088"/>
            <a:ext cx="4876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Chuyến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du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lịch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vui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" name="TextBox 9"/>
          <p:cNvSpPr txBox="1">
            <a:spLocks noChangeArrowheads="1"/>
          </p:cNvSpPr>
          <p:nvPr/>
        </p:nvSpPr>
        <p:spPr bwMode="auto">
          <a:xfrm>
            <a:off x="762000" y="1048688"/>
            <a:ext cx="9220200" cy="64633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先週の旅行は　とても　楽しかったです。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3980" y="4264967"/>
            <a:ext cx="853762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rảnh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thì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cực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kỳ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rảnh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rỗi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5" name="TextBox 9"/>
          <p:cNvSpPr txBox="1">
            <a:spLocks noChangeArrowheads="1"/>
          </p:cNvSpPr>
          <p:nvPr/>
        </p:nvSpPr>
        <p:spPr bwMode="auto">
          <a:xfrm>
            <a:off x="758780" y="4874567"/>
            <a:ext cx="7242221" cy="120032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今は　</a:t>
            </a:r>
            <a:r>
              <a:rPr lang="ja-JP" altLang="en-US" sz="3600" dirty="0"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暇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ではありませんが、</a:t>
            </a:r>
            <a:endParaRPr lang="en-US" altLang="ja-JP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先月は　たいへん　</a:t>
            </a:r>
            <a:r>
              <a:rPr lang="ja-JP" altLang="en-US" sz="3600" dirty="0"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暇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でした。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38955" y="2152471"/>
            <a:ext cx="571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Bữa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tiệc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kia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743755" y="2762071"/>
            <a:ext cx="7257246" cy="1200329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おとといの晩のパーティーは　</a:t>
            </a:r>
            <a:b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</a:b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あまり　人が多くなかったです。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743754" y="893151"/>
            <a:ext cx="58856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せんしゅう　りょこう　　　　　　　　　　　　たの　　　　　　　　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3011217" y="2632020"/>
            <a:ext cx="861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ばん　　　　　　　　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2149369" y="4726632"/>
            <a:ext cx="861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ひま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74546" y="5933001"/>
            <a:ext cx="524525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solidFill>
                  <a:sysClr val="windowText" lastClr="00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せんげつ　　　　　　　　　　　　　　ひま　　　　　　　　　　</a:t>
            </a:r>
            <a:endParaRPr lang="en-US" dirty="0">
              <a:solidFill>
                <a:sysClr val="windowText" lastClr="00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21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/>
      <p:bldP spid="7" grpId="0" animBg="1"/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3856">
            <a:off x="438873" y="1764867"/>
            <a:ext cx="1214818" cy="14577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10843">
            <a:off x="279521" y="147211"/>
            <a:ext cx="2052576" cy="1537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24350">
            <a:off x="197988" y="3331106"/>
            <a:ext cx="2114337" cy="14069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66" y="4828855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069456" y="1081752"/>
            <a:ext cx="42672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お金がありません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069456" y="2145210"/>
            <a:ext cx="42672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4000"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あたまが痛いです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069455" y="3305676"/>
            <a:ext cx="3902023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熱があります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1874141" y="3043739"/>
            <a:ext cx="1371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ねつ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10"/>
          <p:cNvSpPr txBox="1">
            <a:spLocks noChangeArrowheads="1"/>
          </p:cNvSpPr>
          <p:nvPr/>
        </p:nvSpPr>
        <p:spPr bwMode="auto">
          <a:xfrm>
            <a:off x="3822056" y="1916610"/>
            <a:ext cx="137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いた</a:t>
            </a:r>
            <a:endParaRPr lang="en-US" sz="105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795010" y="2521106"/>
            <a:ext cx="3787390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どこも</a:t>
            </a:r>
            <a:endParaRPr lang="en-US" altLang="ja-JP" sz="4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  <a:p>
            <a:pPr algn="ctr" eaLnBrk="1" hangingPunct="1">
              <a:defRPr/>
            </a:pPr>
            <a:r>
              <a:rPr lang="ja-JP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itchFamily="18" charset="-128"/>
                <a:ea typeface="NtMotoyaKyotai" pitchFamily="18" charset="-128"/>
              </a:rPr>
              <a:t>行きません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8305800" y="2845297"/>
            <a:ext cx="6858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>
                <a:solidFill>
                  <a:srgbClr val="F2F2F2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い</a:t>
            </a:r>
            <a:endParaRPr lang="en-US" dirty="0">
              <a:solidFill>
                <a:srgbClr val="F2F2F2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ight Arrow 8"/>
          <p:cNvSpPr/>
          <p:nvPr/>
        </p:nvSpPr>
        <p:spPr>
          <a:xfrm rot="2368370">
            <a:off x="6084192" y="1977417"/>
            <a:ext cx="1465263" cy="446088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0" name="Right Arrow 9"/>
          <p:cNvSpPr/>
          <p:nvPr/>
        </p:nvSpPr>
        <p:spPr>
          <a:xfrm rot="21126730">
            <a:off x="5561826" y="3254635"/>
            <a:ext cx="1909454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1" name="Right Arrow 10"/>
          <p:cNvSpPr/>
          <p:nvPr/>
        </p:nvSpPr>
        <p:spPr>
          <a:xfrm rot="1332111">
            <a:off x="6131910" y="2588149"/>
            <a:ext cx="1298575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991600" y="311306"/>
            <a:ext cx="1752600" cy="830997"/>
          </a:xfrm>
          <a:prstGeom prst="rect">
            <a:avLst/>
          </a:prstGeom>
          <a:ln>
            <a:headEnd/>
            <a:tailEnd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perspectiveHeroicExtremeLeftFacing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4800" b="1">
                <a:latin typeface="NtMotoyaKyotai" pitchFamily="18" charset="-128"/>
                <a:ea typeface="NtMotoyaKyotai" pitchFamily="18" charset="-128"/>
              </a:rPr>
              <a:t>から</a:t>
            </a:r>
            <a:endParaRPr lang="en-US" sz="2000" b="1" dirty="0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3" name="Oval Callout 12"/>
          <p:cNvSpPr/>
          <p:nvPr/>
        </p:nvSpPr>
        <p:spPr>
          <a:xfrm rot="21254436">
            <a:off x="6442075" y="127156"/>
            <a:ext cx="2057400" cy="914400"/>
          </a:xfrm>
          <a:prstGeom prst="wedgeEllipseCallout">
            <a:avLst>
              <a:gd name="adj1" fmla="val 84282"/>
              <a:gd name="adj2" fmla="val 4027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ja-JP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Vì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257281" y="1089690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96000" y="2137272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396657" y="3308594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2069455" y="4474842"/>
            <a:ext cx="3902024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いそがしいです</a:t>
            </a:r>
            <a:endParaRPr lang="en-US" sz="16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698760" y="4477990"/>
            <a:ext cx="1447800" cy="70802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40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から、</a:t>
            </a:r>
            <a:endParaRPr lang="en-US" sz="16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Right Arrow 23"/>
          <p:cNvSpPr/>
          <p:nvPr/>
        </p:nvSpPr>
        <p:spPr>
          <a:xfrm rot="20340363">
            <a:off x="5526547" y="4049664"/>
            <a:ext cx="2253115" cy="4572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7" name="Cloud Callout 16"/>
          <p:cNvSpPr/>
          <p:nvPr/>
        </p:nvSpPr>
        <p:spPr>
          <a:xfrm rot="249429">
            <a:off x="7669404" y="4828854"/>
            <a:ext cx="4038600" cy="1600200"/>
          </a:xfrm>
          <a:prstGeom prst="cloudCallout">
            <a:avLst>
              <a:gd name="adj1" fmla="val -76658"/>
              <a:gd name="adj2" fmla="val -33632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Đặt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ngay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sau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câu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hiện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lý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do,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nguyên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400" i="1" dirty="0" err="1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nhân</a:t>
            </a:r>
            <a:r>
              <a:rPr lang="en-US" sz="2400" i="1" dirty="0">
                <a:solidFill>
                  <a:srgbClr val="262626"/>
                </a:solidFill>
                <a:latin typeface="Tahoma" pitchFamily="34" charset="0"/>
                <a:cs typeface="Tahoma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200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  <p:bldP spid="8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4" grpId="1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457200" y="838200"/>
            <a:ext cx="10287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ここのビールが安いですから、毎晩　飲みます。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10"/>
          <p:cNvSpPr txBox="1">
            <a:spLocks noChangeArrowheads="1"/>
          </p:cNvSpPr>
          <p:nvPr/>
        </p:nvSpPr>
        <p:spPr bwMode="auto">
          <a:xfrm>
            <a:off x="3581400" y="609600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やす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6535737" y="584022"/>
            <a:ext cx="2608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まいばん　の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2819400" y="14478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bia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đây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rẻ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uống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1295400" y="2438400"/>
            <a:ext cx="8534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おいしいですから、たくさん食べました。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15"/>
          <p:cNvSpPr txBox="1">
            <a:spLocks noChangeArrowheads="1"/>
          </p:cNvSpPr>
          <p:nvPr/>
        </p:nvSpPr>
        <p:spPr bwMode="auto">
          <a:xfrm>
            <a:off x="7086600" y="2195513"/>
            <a:ext cx="6270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た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2590800" y="30480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đã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nhiều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1295400" y="3810000"/>
            <a:ext cx="8534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A</a:t>
            </a:r>
            <a:r>
              <a:rPr lang="ja-JP" altLang="en-US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さんは　かぜをひきましたから、</a:t>
            </a:r>
            <a:endParaRPr lang="en-US" altLang="ja-JP" sz="36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6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きょう　やすみます。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2"/>
          <p:cNvSpPr txBox="1">
            <a:spLocks noChangeArrowheads="1"/>
          </p:cNvSpPr>
          <p:nvPr/>
        </p:nvSpPr>
        <p:spPr bwMode="auto">
          <a:xfrm>
            <a:off x="2590800" y="5029200"/>
            <a:ext cx="579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bị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cảm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hôm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 nay (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ja-JP" sz="2400" dirty="0" err="1">
                <a:latin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altLang="ja-JP" sz="2400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486400" y="847546"/>
            <a:ext cx="1143000" cy="609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3962400" y="2438400"/>
            <a:ext cx="1143000" cy="609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772400" y="3810000"/>
            <a:ext cx="1143000" cy="60960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7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85800" y="533400"/>
            <a:ext cx="10744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時間が　ありませんから、</a:t>
            </a:r>
            <a:r>
              <a:rPr lang="en-US" altLang="ja-JP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Hai Phong 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へ　行きません。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0" y="304800"/>
            <a:ext cx="1219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じかん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555037" y="328614"/>
            <a:ext cx="550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い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90600" y="11430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gian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Hải Phòng.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" y="2133600"/>
            <a:ext cx="9448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明日は　休みですから、今晩　映画を　見ます。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34138" y="1890713"/>
            <a:ext cx="28622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み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1600200" y="2743200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nên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nay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33400" y="3581400"/>
            <a:ext cx="8534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昨日の夜　</a:t>
            </a:r>
            <a:r>
              <a:rPr lang="en-US" altLang="ja-JP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12</a:t>
            </a:r>
            <a:r>
              <a:rPr lang="ja-JP" altLang="en-US"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時まで　勉強しましたから、　いま　とても　ねむいです。</a:t>
            </a:r>
            <a:endParaRPr lang="en-US" sz="32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2"/>
          <p:cNvSpPr txBox="1">
            <a:spLocks noChangeArrowheads="1"/>
          </p:cNvSpPr>
          <p:nvPr/>
        </p:nvSpPr>
        <p:spPr bwMode="auto">
          <a:xfrm>
            <a:off x="914400" y="4724400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>
                <a:latin typeface="Tahoma" panose="020B0604030504040204" pitchFamily="34" charset="0"/>
                <a:cs typeface="Tahoma" panose="020B0604030504040204" pitchFamily="34" charset="0"/>
              </a:rPr>
              <a:t>Vì tối hôm qua học đến 12h nên bây giờ rất buồn ngủ</a:t>
            </a:r>
            <a:endParaRPr lang="en-US" sz="1000" i="1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87400" y="1917700"/>
            <a:ext cx="3556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あした　　やす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029200" y="1857375"/>
            <a:ext cx="152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こんばん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609600" y="3348038"/>
            <a:ext cx="2133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きのう　よる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276600" y="3338513"/>
            <a:ext cx="60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48200" y="3348038"/>
            <a:ext cx="1752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べんきょう</a:t>
            </a:r>
            <a:endParaRPr lang="en-US" sz="140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2438400" y="5410200"/>
            <a:ext cx="4572000" cy="646331"/>
          </a:xfrm>
          <a:prstGeom prst="rect">
            <a:avLst/>
          </a:prstGeom>
          <a:ln>
            <a:headEnd/>
            <a:tailEnd/>
          </a:ln>
          <a:scene3d>
            <a:camera prst="perspectiveHeroicExtremeRightFacing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Câu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trần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thuật</a:t>
            </a:r>
            <a:endParaRPr lang="en-US" sz="1200" dirty="0"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83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6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257800" y="1016000"/>
            <a:ext cx="26670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ねむいです。</a:t>
            </a:r>
            <a:endParaRPr lang="en-US" sz="1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657600" y="2387600"/>
            <a:ext cx="7315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</a:rPr>
              <a:t>昨日　勉強しませんでした。</a:t>
            </a:r>
            <a:endParaRPr lang="en-US" sz="12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53000" y="4953000"/>
            <a:ext cx="48006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</a:rPr>
              <a:t>ビールを飲みません。</a:t>
            </a:r>
            <a:endParaRPr lang="en-US" sz="12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733800" y="3581400"/>
            <a:ext cx="74676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たくさん食べました。</a:t>
            </a:r>
            <a:endParaRPr lang="en-US" sz="1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419600" y="2209800"/>
            <a:ext cx="1219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きのう</a:t>
            </a:r>
            <a:endParaRPr lang="en-US" sz="1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486400" y="2209800"/>
            <a:ext cx="1828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NtMotoyaKyotai" panose="02020200000000000000" pitchFamily="18" charset="-128"/>
                <a:ea typeface="NtMotoyaKyotai" panose="02020200000000000000" pitchFamily="18" charset="-128"/>
              </a:rPr>
              <a:t>べんきょう</a:t>
            </a:r>
            <a:endParaRPr lang="en-US" sz="12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76200" y="210234"/>
            <a:ext cx="3505200" cy="646331"/>
          </a:xfrm>
          <a:prstGeom prst="rect">
            <a:avLst/>
          </a:prstGeom>
          <a:ln>
            <a:headEnd/>
            <a:tailEnd/>
          </a:ln>
          <a:scene3d>
            <a:camera prst="perspectiveHeroicExtremeRightFacing"/>
            <a:lightRig rig="threePt" dir="t"/>
          </a:scene3d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Câu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hỏi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</a:t>
            </a:r>
            <a:r>
              <a:rPr lang="en-US" altLang="ja-JP" sz="3600" dirty="0" err="1">
                <a:latin typeface="Tahoma" pitchFamily="34" charset="0"/>
                <a:cs typeface="Tahoma" pitchFamily="34" charset="0"/>
              </a:rPr>
              <a:t>lý</a:t>
            </a:r>
            <a:r>
              <a:rPr lang="en-US" altLang="ja-JP" sz="3600" dirty="0">
                <a:latin typeface="Tahoma" pitchFamily="34" charset="0"/>
                <a:cs typeface="Tahoma" pitchFamily="34" charset="0"/>
              </a:rPr>
              <a:t> do</a:t>
            </a:r>
            <a:endParaRPr lang="en-US" sz="1200" dirty="0">
              <a:latin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629400" y="4706938"/>
            <a:ext cx="990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>
                <a:latin typeface="NtMotoyaKyotai" panose="02020200000000000000" pitchFamily="18" charset="-128"/>
                <a:ea typeface="NtMotoyaKyotai" panose="02020200000000000000" pitchFamily="18" charset="-128"/>
              </a:rPr>
              <a:t>の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6477000" y="228600"/>
            <a:ext cx="3505200" cy="707886"/>
          </a:xfrm>
          <a:prstGeom prst="rect">
            <a:avLst/>
          </a:prstGeom>
          <a:ln>
            <a:headEnd/>
            <a:tailEnd/>
          </a:ln>
          <a:scene3d>
            <a:camera prst="perspectiveHeroicExtremeLeftFacing"/>
            <a:lightRig rig="threePt" dir="t"/>
          </a:scene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4000">
                <a:latin typeface="HG丸ｺﾞｼｯｸM-PRO" pitchFamily="49" charset="-128"/>
                <a:ea typeface="HG丸ｺﾞｼｯｸM-PRO" pitchFamily="49" charset="-128"/>
                <a:cs typeface="Tahoma" pitchFamily="34" charset="0"/>
              </a:rPr>
              <a:t>どうして</a:t>
            </a:r>
            <a:endParaRPr lang="en-US" sz="1200" dirty="0">
              <a:latin typeface="HG丸ｺﾞｼｯｸM-PRO" pitchFamily="49" charset="-128"/>
              <a:ea typeface="HG丸ｺﾞｼｯｸM-PRO" pitchFamily="49" charset="-128"/>
              <a:cs typeface="Tahoma" pitchFamily="34" charset="0"/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5486400" y="304800"/>
            <a:ext cx="914400" cy="457200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429000" y="1004888"/>
            <a:ext cx="1828800" cy="58578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どうして</a:t>
            </a:r>
            <a:endParaRPr lang="en-US" sz="120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73938" y="1004888"/>
            <a:ext cx="838200" cy="5857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sz="120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3200" y="2362200"/>
            <a:ext cx="18288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どうして</a:t>
            </a:r>
            <a:endParaRPr lang="en-US" sz="120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569970" y="2376488"/>
            <a:ext cx="838200" cy="585787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sz="12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505200" y="3567113"/>
            <a:ext cx="18288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どうして</a:t>
            </a:r>
            <a:endParaRPr lang="en-US" sz="12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9119316" y="3585112"/>
            <a:ext cx="838200" cy="5842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 dirty="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sz="1200" dirty="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3106738" y="4938713"/>
            <a:ext cx="2151062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どうして</a:t>
            </a:r>
            <a:endParaRPr lang="en-US" sz="120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8991600" y="4953000"/>
            <a:ext cx="838200" cy="58420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ja-JP" altLang="en-US" sz="3200">
                <a:solidFill>
                  <a:srgbClr val="FF0000"/>
                </a:solidFill>
                <a:latin typeface="NtMotoyaKyotai" pitchFamily="18" charset="-128"/>
                <a:ea typeface="NtMotoyaKyotai" pitchFamily="18" charset="-128"/>
              </a:rPr>
              <a:t>か。</a:t>
            </a:r>
            <a:endParaRPr lang="en-US" sz="1200">
              <a:solidFill>
                <a:srgbClr val="FF0000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2" name="Striped Right Arrow 21"/>
          <p:cNvSpPr/>
          <p:nvPr/>
        </p:nvSpPr>
        <p:spPr>
          <a:xfrm>
            <a:off x="3276600" y="16764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343400" y="16002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きのう　ねませんでしたから。</a:t>
            </a:r>
            <a:endParaRPr lang="en-US" sz="1200" dirty="0">
              <a:solidFill>
                <a:srgbClr val="0070C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Striped Right Arrow 23"/>
          <p:cNvSpPr/>
          <p:nvPr/>
        </p:nvSpPr>
        <p:spPr>
          <a:xfrm>
            <a:off x="3124200" y="55626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191000" y="559133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きらいですから。</a:t>
            </a:r>
            <a:endParaRPr lang="en-US" sz="1200">
              <a:solidFill>
                <a:srgbClr val="0070C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Striped Right Arrow 25"/>
          <p:cNvSpPr/>
          <p:nvPr/>
        </p:nvSpPr>
        <p:spPr>
          <a:xfrm>
            <a:off x="3124200" y="42672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191000" y="41910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おいしいですから。</a:t>
            </a:r>
            <a:endParaRPr lang="en-US" sz="1200">
              <a:solidFill>
                <a:srgbClr val="0070C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Striped Right Arrow 27"/>
          <p:cNvSpPr/>
          <p:nvPr/>
        </p:nvSpPr>
        <p:spPr>
          <a:xfrm>
            <a:off x="3124200" y="3048000"/>
            <a:ext cx="838200" cy="457200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191000" y="2971800"/>
            <a:ext cx="5791200" cy="5842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>
                <a:solidFill>
                  <a:srgbClr val="0070C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わすれましたから</a:t>
            </a:r>
            <a:r>
              <a:rPr lang="ja-JP" altLang="en-US" sz="3200"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12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8839200" y="21336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35888" y="35052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688263" y="472440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07640" y="6109740"/>
            <a:ext cx="990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8882063" y="1622425"/>
            <a:ext cx="1066800" cy="508000"/>
          </a:xfrm>
          <a:prstGeom prst="round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5" name="TextBox 2"/>
          <p:cNvSpPr txBox="1">
            <a:spLocks noChangeArrowheads="1"/>
          </p:cNvSpPr>
          <p:nvPr/>
        </p:nvSpPr>
        <p:spPr bwMode="auto">
          <a:xfrm rot="413511">
            <a:off x="75387" y="5253164"/>
            <a:ext cx="6096000" cy="1015663"/>
          </a:xfrm>
          <a:prstGeom prst="rect">
            <a:avLst/>
          </a:prstGeom>
          <a:ln>
            <a:headEnd/>
            <a:tailEnd/>
          </a:ln>
          <a:scene3d>
            <a:camera prst="perspectiveContrastingRightFacing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ja-JP" altLang="en-US" sz="6000" dirty="0">
                <a:latin typeface="HG丸ｺﾞｼｯｸM-PRO" pitchFamily="49" charset="-128"/>
                <a:ea typeface="HG丸ｺﾞｼｯｸM-PRO" pitchFamily="49" charset="-128"/>
                <a:cs typeface="Tahoma" pitchFamily="34" charset="0"/>
              </a:rPr>
              <a:t>どうしてですか。</a:t>
            </a:r>
            <a:endParaRPr lang="en-US" sz="2000" dirty="0">
              <a:latin typeface="HG丸ｺﾞｼｯｸM-PRO" pitchFamily="49" charset="-128"/>
              <a:ea typeface="HG丸ｺﾞｼｯｸM-PRO" pitchFamily="49" charset="-128"/>
              <a:cs typeface="Tahoma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507" y="129684"/>
            <a:ext cx="1231693" cy="919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139" y="904070"/>
            <a:ext cx="1582738" cy="8244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10" y="1966913"/>
            <a:ext cx="1569797" cy="1385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98" y="3535693"/>
            <a:ext cx="1741702" cy="13045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05600" y="3352800"/>
            <a:ext cx="990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</a:t>
            </a:r>
            <a:endParaRPr lang="en-US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0579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/>
      <p:bldP spid="8" grpId="0"/>
      <p:bldP spid="11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4" grpId="0" animBg="1"/>
      <p:bldP spid="34" grpId="1" animBg="1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88">
            <a:off x="10645572" y="86238"/>
            <a:ext cx="1388557" cy="1305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4321">
            <a:off x="82033" y="194538"/>
            <a:ext cx="2419235" cy="1451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914400" y="1647204"/>
            <a:ext cx="403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96462" y="2935664"/>
            <a:ext cx="4648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FPT?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96462" y="4150133"/>
            <a:ext cx="662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mai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cùng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chúng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2"/>
          <p:cNvSpPr txBox="1">
            <a:spLocks noChangeArrowheads="1"/>
          </p:cNvSpPr>
          <p:nvPr/>
        </p:nvSpPr>
        <p:spPr bwMode="auto">
          <a:xfrm>
            <a:off x="609600" y="5410200"/>
            <a:ext cx="6400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sao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trước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nghỉ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tuần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97329" y="2870991"/>
            <a:ext cx="9127671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どうして　</a:t>
            </a:r>
            <a:r>
              <a:rPr lang="en-US" altLang="ja-JP" dirty="0"/>
              <a:t>FPT</a:t>
            </a:r>
            <a:r>
              <a:rPr lang="ja-JP" altLang="en-US" dirty="0"/>
              <a:t>大学で　べんきょうしますか。</a:t>
            </a:r>
            <a:endParaRPr lang="en-US" dirty="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97329" y="4027023"/>
            <a:ext cx="8839200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どうして　明日　私たちと　行きませんか。</a:t>
            </a:r>
            <a:endParaRPr lang="en-US" dirty="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098" y="5328882"/>
            <a:ext cx="8487102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dk1"/>
                </a:solidFill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どうして　先月　２週間　休みましたか。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75745" y="1591849"/>
            <a:ext cx="8615855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どうして　日本語を　べんきょうしますか。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361998" y="2605550"/>
            <a:ext cx="14097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だいがく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52222" y="5098049"/>
            <a:ext cx="4427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せんげつ　しゅうかん　やす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555712" y="3772353"/>
            <a:ext cx="4427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あした　　　　　　　　い</a:t>
            </a:r>
            <a:endParaRPr lang="en-US" sz="14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072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4" grpId="0" animBg="1"/>
      <p:bldP spid="5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A882E-72BF-790B-794A-3C17A7F62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238" y="5413375"/>
            <a:ext cx="2233612" cy="739775"/>
          </a:xfrm>
          <a:solidFill>
            <a:schemeClr val="bg2"/>
          </a:solidFill>
        </p:spPr>
        <p:txBody>
          <a:bodyPr>
            <a:normAutofit fontScale="90000"/>
          </a:bodyPr>
          <a:lstStyle/>
          <a:p>
            <a:pPr eaLnBrk="1" hangingPunct="1"/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いえ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470F983-9704-D3FC-12A0-47DE0FBFFE65}"/>
              </a:ext>
            </a:extLst>
          </p:cNvPr>
          <p:cNvSpPr txBox="1">
            <a:spLocks/>
          </p:cNvSpPr>
          <p:nvPr/>
        </p:nvSpPr>
        <p:spPr bwMode="auto">
          <a:xfrm>
            <a:off x="7145338" y="5397500"/>
            <a:ext cx="2936875" cy="7747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へや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2292" name="Picture 8" descr="C:\Users\Thu-Tao\Desktop\Tranh quyen dekiru\Ｎｈａ　Ｏ.jpg">
            <a:extLst>
              <a:ext uri="{FF2B5EF4-FFF2-40B4-BE49-F238E27FC236}">
                <a16:creationId xmlns:a16="http://schemas.microsoft.com/office/drawing/2014/main" id="{391B79AF-68E2-AE7D-B7D4-7A019158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350"/>
            <a:ext cx="4076700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9" descr="C:\Users\Thu-Tao\Desktop\Tranh quyen dekiru\Ｃａｎ　ｐｈｏｎｇ.jpg">
            <a:extLst>
              <a:ext uri="{FF2B5EF4-FFF2-40B4-BE49-F238E27FC236}">
                <a16:creationId xmlns:a16="http://schemas.microsoft.com/office/drawing/2014/main" id="{663DAFD9-FE47-A916-EDDC-3116FF74B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73200"/>
            <a:ext cx="6280150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第５課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今度の休みに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9" name="Rounded Rectangle 8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5342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36ED8AC7-07F3-0E40-740E-F1943153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74638"/>
            <a:ext cx="9996488" cy="11430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799CB-DE90-6121-1BA8-305F2ED7D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219" y="4905066"/>
            <a:ext cx="2186782" cy="809934"/>
          </a:xfrm>
          <a:solidFill>
            <a:srgbClr val="FFFF00"/>
          </a:solidFill>
        </p:spPr>
        <p:txBody>
          <a:bodyPr/>
          <a:lstStyle/>
          <a:p>
            <a:pPr>
              <a:buFont typeface="Wingdings 2" pitchFamily="2" charset="2"/>
              <a:buNone/>
            </a:pPr>
            <a:r>
              <a:rPr lang="ja-JP" altLang="en-US" sz="4400" b="1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アニメ</a:t>
            </a:r>
            <a:endParaRPr lang="en-US" altLang="en-US" sz="4400" b="1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8196" name="Picture 7" descr="D:\Giang day\Tranh quyen dekiru\Ｐｈｉｍ　ｈｏａｔ　ｈｉｎｈ.jpg">
            <a:extLst>
              <a:ext uri="{FF2B5EF4-FFF2-40B4-BE49-F238E27FC236}">
                <a16:creationId xmlns:a16="http://schemas.microsoft.com/office/drawing/2014/main" id="{3F3C68F1-684D-E057-F7B2-C19DC4F08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445250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23D46E4-A5A7-AA7E-4047-41DD5DEBCD3E}"/>
              </a:ext>
            </a:extLst>
          </p:cNvPr>
          <p:cNvSpPr txBox="1">
            <a:spLocks/>
          </p:cNvSpPr>
          <p:nvPr/>
        </p:nvSpPr>
        <p:spPr>
          <a:xfrm>
            <a:off x="8305800" y="4905066"/>
            <a:ext cx="2540795" cy="809934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tx1"/>
                </a:solidFill>
              </a:rPr>
              <a:t>え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6" name="Picture 4" descr="D:\Giang day\Tranh quyen dekiru\Ｂｕｃ　ｔｒａｎｈ.jpg">
            <a:extLst>
              <a:ext uri="{FF2B5EF4-FFF2-40B4-BE49-F238E27FC236}">
                <a16:creationId xmlns:a16="http://schemas.microsoft.com/office/drawing/2014/main" id="{72E4A2F4-E656-FFA3-E028-3E1B5D659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399" y="-38274"/>
            <a:ext cx="6353113" cy="487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A8E7-26DA-CB56-46E2-E96778AE5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591" y="5091113"/>
            <a:ext cx="2909887" cy="757237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けしき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0243" name="Picture 5" descr="D:\Giang day\Tranh quyen dekiru\Ｐｈｏｎｇ　ｃａｎｈ.jpg">
            <a:extLst>
              <a:ext uri="{FF2B5EF4-FFF2-40B4-BE49-F238E27FC236}">
                <a16:creationId xmlns:a16="http://schemas.microsoft.com/office/drawing/2014/main" id="{4F09FE2B-D3A0-E55F-4B99-6D8DBDC42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" y="0"/>
            <a:ext cx="6315075" cy="487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73DD09C-5CF6-31BC-EC5F-BC66E48EEF92}"/>
              </a:ext>
            </a:extLst>
          </p:cNvPr>
          <p:cNvSpPr txBox="1">
            <a:spLocks/>
          </p:cNvSpPr>
          <p:nvPr/>
        </p:nvSpPr>
        <p:spPr>
          <a:xfrm>
            <a:off x="8281552" y="5091113"/>
            <a:ext cx="2533868" cy="75723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tx1"/>
                </a:solidFill>
              </a:rPr>
              <a:t>じてんしゃ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D:\Giang day\Tranh quyen dekiru\Ｘｅ　ｄａｐ.jpg">
            <a:extLst>
              <a:ext uri="{FF2B5EF4-FFF2-40B4-BE49-F238E27FC236}">
                <a16:creationId xmlns:a16="http://schemas.microsoft.com/office/drawing/2014/main" id="{76012D25-9BD2-61D6-15EA-7F850D84C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433" y="27122"/>
            <a:ext cx="6211814" cy="485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F2A07523-265B-9F6C-9F63-B9DD6B564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4525" y="274638"/>
            <a:ext cx="9996488" cy="1143000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7396B-5FD0-32D5-39A7-9A6DC8BC01BA}"/>
              </a:ext>
            </a:extLst>
          </p:cNvPr>
          <p:cNvSpPr txBox="1"/>
          <p:nvPr/>
        </p:nvSpPr>
        <p:spPr>
          <a:xfrm>
            <a:off x="1343024" y="5429250"/>
            <a:ext cx="2817813" cy="58578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defRPr/>
            </a:pPr>
            <a:r>
              <a:rPr lang="ja-JP" altLang="en-US" sz="3200" b="1">
                <a:latin typeface="MS Mincho" pitchFamily="49" charset="-128"/>
                <a:ea typeface="MS Mincho" pitchFamily="49" charset="-128"/>
              </a:rPr>
              <a:t>しゃしん</a:t>
            </a:r>
            <a:endParaRPr lang="en-US" altLang="en-US" sz="3200" b="1">
              <a:latin typeface="MS Mincho" pitchFamily="49" charset="-128"/>
              <a:ea typeface="MS Mincho" pitchFamily="49" charset="-128"/>
            </a:endParaRPr>
          </a:p>
        </p:txBody>
      </p:sp>
      <p:pic>
        <p:nvPicPr>
          <p:cNvPr id="12292" name="Picture 5" descr="D:\Giang day\Tranh quyen dekiru\Buc anh.jpg">
            <a:extLst>
              <a:ext uri="{FF2B5EF4-FFF2-40B4-BE49-F238E27FC236}">
                <a16:creationId xmlns:a16="http://schemas.microsoft.com/office/drawing/2014/main" id="{7115520B-DBF4-1ECD-0BA8-41AE5CB19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7" y="152400"/>
            <a:ext cx="5111750" cy="511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397115-75C8-FDC5-26A1-97A3E49D03E3}"/>
              </a:ext>
            </a:extLst>
          </p:cNvPr>
          <p:cNvSpPr txBox="1">
            <a:spLocks/>
          </p:cNvSpPr>
          <p:nvPr/>
        </p:nvSpPr>
        <p:spPr>
          <a:xfrm>
            <a:off x="7205663" y="5053013"/>
            <a:ext cx="4027487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ja-JP" altLang="en-US" sz="4400">
                <a:solidFill>
                  <a:schemeClr val="tx1"/>
                </a:solidFill>
                <a:latin typeface="+mn-ea"/>
                <a:ea typeface="+mn-ea"/>
              </a:rPr>
              <a:t>しゃしん</a:t>
            </a:r>
            <a:br>
              <a:rPr lang="en-US" altLang="en-US" sz="4400">
                <a:solidFill>
                  <a:schemeClr val="tx1"/>
                </a:solidFill>
                <a:latin typeface="+mn-ea"/>
                <a:ea typeface="+mn-ea"/>
              </a:rPr>
            </a:br>
            <a:r>
              <a:rPr lang="ja-JP" altLang="en-US" sz="4400">
                <a:solidFill>
                  <a:schemeClr val="tx1"/>
                </a:solidFill>
                <a:latin typeface="+mn-ea"/>
                <a:ea typeface="+mn-ea"/>
              </a:rPr>
              <a:t>を</a:t>
            </a:r>
            <a:r>
              <a:rPr lang="ja-JP" altLang="en-US">
                <a:solidFill>
                  <a:schemeClr val="tx1"/>
                </a:solidFill>
                <a:latin typeface="+mn-ea"/>
                <a:ea typeface="+mn-ea"/>
              </a:rPr>
              <a:t>とります</a:t>
            </a:r>
            <a:endParaRPr lang="en-US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7" name="Picture 4" descr="D:\Giang day\Tranh quyen dekiru\Ｃｈｕｐ　ａｎｈ.jpg">
            <a:extLst>
              <a:ext uri="{FF2B5EF4-FFF2-40B4-BE49-F238E27FC236}">
                <a16:creationId xmlns:a16="http://schemas.microsoft.com/office/drawing/2014/main" id="{69FA7C48-3192-42CF-4948-1B2D0309C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25" y="0"/>
            <a:ext cx="550227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78438909-81BD-B3B1-0607-21859802A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5526706"/>
            <a:ext cx="3390900" cy="650875"/>
          </a:xfrm>
          <a:solidFill>
            <a:srgbClr val="FFFF00"/>
          </a:solidFill>
        </p:spPr>
        <p:txBody>
          <a:bodyPr/>
          <a:lstStyle/>
          <a:p>
            <a:pPr algn="ctr"/>
            <a:r>
              <a:rPr lang="ja-JP" altLang="en-US">
                <a:solidFill>
                  <a:schemeClr val="tx1"/>
                </a:solidFill>
              </a:rPr>
              <a:t>ほしい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15363" name="Picture 2" descr="D:\Giang day\Tranh quyen dekiru\Ｍｕｏｎ　ｃｏ.jpg">
            <a:extLst>
              <a:ext uri="{FF2B5EF4-FFF2-40B4-BE49-F238E27FC236}">
                <a16:creationId xmlns:a16="http://schemas.microsoft.com/office/drawing/2014/main" id="{2D6D1E6A-0706-2298-49FE-374F9D0AA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2" y="111125"/>
            <a:ext cx="5913438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BA6ED28-DE4B-6065-5BE1-80FF0147D267}"/>
              </a:ext>
            </a:extLst>
          </p:cNvPr>
          <p:cNvSpPr txBox="1">
            <a:spLocks/>
          </p:cNvSpPr>
          <p:nvPr/>
        </p:nvSpPr>
        <p:spPr>
          <a:xfrm>
            <a:off x="7353302" y="5526706"/>
            <a:ext cx="3735387" cy="68134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tx1"/>
                </a:solidFill>
              </a:rPr>
              <a:t>かります</a:t>
            </a:r>
            <a:endParaRPr lang="en-US" altLang="en-US">
              <a:solidFill>
                <a:schemeClr val="tx1"/>
              </a:solidFill>
            </a:endParaRPr>
          </a:p>
        </p:txBody>
      </p:sp>
      <p:pic>
        <p:nvPicPr>
          <p:cNvPr id="5" name="Picture 4" descr="D:\Giang day\Tranh quyen dekiru\Ｍｕｏｎ.jpg">
            <a:extLst>
              <a:ext uri="{FF2B5EF4-FFF2-40B4-BE49-F238E27FC236}">
                <a16:creationId xmlns:a16="http://schemas.microsoft.com/office/drawing/2014/main" id="{3ACCB5BF-8395-C454-EAD1-9C5D28DC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0171"/>
            <a:ext cx="6350000" cy="533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2" descr="D:\Giang day\Thulx\file scan tu moi shin\第9課\Picture 16.jpg">
            <a:extLst>
              <a:ext uri="{FF2B5EF4-FFF2-40B4-BE49-F238E27FC236}">
                <a16:creationId xmlns:a16="http://schemas.microsoft.com/office/drawing/2014/main" id="{E176EDB6-2F24-D9E2-8128-863F3D2A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928" y="0"/>
            <a:ext cx="8474143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BCA5763-D004-13DD-2D8D-97B396C8090D}"/>
              </a:ext>
            </a:extLst>
          </p:cNvPr>
          <p:cNvSpPr txBox="1">
            <a:spLocks/>
          </p:cNvSpPr>
          <p:nvPr/>
        </p:nvSpPr>
        <p:spPr>
          <a:xfrm>
            <a:off x="2086459" y="6041729"/>
            <a:ext cx="3390900" cy="65087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tx1"/>
                </a:solidFill>
              </a:rPr>
              <a:t>すき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0A83A57-31CE-FE60-5429-F97F60E38088}"/>
              </a:ext>
            </a:extLst>
          </p:cNvPr>
          <p:cNvSpPr txBox="1">
            <a:spLocks/>
          </p:cNvSpPr>
          <p:nvPr/>
        </p:nvSpPr>
        <p:spPr>
          <a:xfrm>
            <a:off x="6705600" y="6019800"/>
            <a:ext cx="3390900" cy="650875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itchFamily="34" charset="0"/>
              <a:buNone/>
              <a:defRPr sz="3400" b="0" i="0" u="none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>
                <a:solidFill>
                  <a:schemeClr val="tx1"/>
                </a:solidFill>
              </a:rPr>
              <a:t>きらい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867" y="-13757"/>
            <a:ext cx="3657600" cy="1247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6529" y="672052"/>
            <a:ext cx="1714807" cy="1500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467" y="-109918"/>
            <a:ext cx="3000375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4842" y="4861886"/>
            <a:ext cx="2628900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036" y="4539993"/>
            <a:ext cx="2286000" cy="152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0058" y="3871286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6267448" y="1995487"/>
            <a:ext cx="4333874" cy="9906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好き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67448" y="3648740"/>
            <a:ext cx="4333874" cy="99060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嫌い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999" y="1800224"/>
            <a:ext cx="1015348" cy="966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ounded Rectangle 10"/>
          <p:cNvSpPr/>
          <p:nvPr/>
        </p:nvSpPr>
        <p:spPr>
          <a:xfrm>
            <a:off x="2115522" y="1970620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きみ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15522" y="2969692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日本語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837" y="2933234"/>
            <a:ext cx="1153762" cy="7677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ounded Rectangle 13"/>
          <p:cNvSpPr/>
          <p:nvPr/>
        </p:nvSpPr>
        <p:spPr>
          <a:xfrm>
            <a:off x="2115521" y="3907004"/>
            <a:ext cx="2151679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アメリカ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49" y="3837949"/>
            <a:ext cx="1352550" cy="847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Rounded Rectangle 15"/>
          <p:cNvSpPr/>
          <p:nvPr/>
        </p:nvSpPr>
        <p:spPr>
          <a:xfrm>
            <a:off x="8434385" y="2063313"/>
            <a:ext cx="2042567" cy="886146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です。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452778" y="3696038"/>
            <a:ext cx="2042567" cy="879064"/>
          </a:xfrm>
          <a:prstGeom prst="round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です。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01" y="4861886"/>
            <a:ext cx="2377709" cy="941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Rounded Rectangle 18"/>
          <p:cNvSpPr/>
          <p:nvPr/>
        </p:nvSpPr>
        <p:spPr>
          <a:xfrm>
            <a:off x="2115521" y="4947186"/>
            <a:ext cx="2151679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スポーツ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601" y="406673"/>
            <a:ext cx="1373846" cy="1243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2091361" y="940628"/>
            <a:ext cx="2151678" cy="70961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料理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724400" y="1995486"/>
            <a:ext cx="1371600" cy="264385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8000">
                <a:latin typeface="HGMaruGothicMPRO" panose="020F0609000000000000" pitchFamily="49" charset="-128"/>
                <a:ea typeface="HGMaruGothicMPRO" panose="020F0609000000000000" pitchFamily="49" charset="-128"/>
              </a:rPr>
              <a:t>が</a:t>
            </a:r>
            <a:endParaRPr lang="en-US" sz="8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24" name="Straight Arrow Connector 23"/>
          <p:cNvCxnSpPr>
            <a:stCxn id="21" idx="3"/>
            <a:endCxn id="22" idx="1"/>
          </p:cNvCxnSpPr>
          <p:nvPr/>
        </p:nvCxnSpPr>
        <p:spPr>
          <a:xfrm>
            <a:off x="4243039" y="1295435"/>
            <a:ext cx="481361" cy="202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22" idx="1"/>
          </p:cNvCxnSpPr>
          <p:nvPr/>
        </p:nvCxnSpPr>
        <p:spPr>
          <a:xfrm>
            <a:off x="4267200" y="2325427"/>
            <a:ext cx="457200" cy="99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3"/>
            <a:endCxn id="22" idx="1"/>
          </p:cNvCxnSpPr>
          <p:nvPr/>
        </p:nvCxnSpPr>
        <p:spPr>
          <a:xfrm flipV="1">
            <a:off x="4267200" y="3317413"/>
            <a:ext cx="457200" cy="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4" idx="3"/>
            <a:endCxn id="22" idx="1"/>
          </p:cNvCxnSpPr>
          <p:nvPr/>
        </p:nvCxnSpPr>
        <p:spPr>
          <a:xfrm flipV="1">
            <a:off x="4267200" y="3317413"/>
            <a:ext cx="457200" cy="944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2" idx="1"/>
          </p:cNvCxnSpPr>
          <p:nvPr/>
        </p:nvCxnSpPr>
        <p:spPr>
          <a:xfrm flipV="1">
            <a:off x="4267200" y="3317413"/>
            <a:ext cx="457200" cy="198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138062" y="1863761"/>
            <a:ext cx="5849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7138044" y="3534891"/>
            <a:ext cx="9233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きら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539814" y="743210"/>
            <a:ext cx="14225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</a:t>
            </a:r>
            <a:endParaRPr lang="en-US" sz="1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253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9" grpId="0" animBg="1"/>
      <p:bldP spid="21" grpId="0" animBg="1"/>
      <p:bldP spid="22" grpId="0" animBg="1"/>
      <p:bldP spid="29" grpId="0"/>
      <p:bldP spid="31" grpId="0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88">
            <a:off x="10645572" y="86238"/>
            <a:ext cx="1388557" cy="1305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4321">
            <a:off x="73536" y="210978"/>
            <a:ext cx="2168646" cy="130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1665303"/>
            <a:ext cx="6096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日本料理が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438400" y="1403864"/>
            <a:ext cx="236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　　　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838200" y="2280535"/>
            <a:ext cx="4114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838200" y="3733800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hát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689556" y="5870156"/>
            <a:ext cx="1043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hoàn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toàn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bộ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phim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1544" y="3190844"/>
            <a:ext cx="9185856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この歌が　あまり　好きではありません。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95470" y="2955163"/>
            <a:ext cx="36994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うた　　　　　　　　　　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305874" y="4609618"/>
            <a:ext cx="8228526" cy="107721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日本語が　好きですが、</a:t>
            </a:r>
            <a:br>
              <a:rPr lang="en-US" altLang="ja-JP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</a:b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日本の映画が　全然　好きではありません。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619500" y="4380931"/>
            <a:ext cx="609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す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24000" y="5499611"/>
            <a:ext cx="3429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えいが　　　ぜんぜん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752600" y="1665303"/>
            <a:ext cx="1676400" cy="6152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Callout 14"/>
          <p:cNvSpPr/>
          <p:nvPr/>
        </p:nvSpPr>
        <p:spPr>
          <a:xfrm rot="152256">
            <a:off x="3344417" y="151368"/>
            <a:ext cx="3733800" cy="1339202"/>
          </a:xfrm>
          <a:prstGeom prst="wedgeEllipseCallout">
            <a:avLst>
              <a:gd name="adj1" fmla="val -49639"/>
              <a:gd name="adj2" fmla="val 692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なに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712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 animBg="1"/>
      <p:bldP spid="10" grpId="0"/>
      <p:bldP spid="11" grpId="0" animBg="1"/>
      <p:bldP spid="12" grpId="0"/>
      <p:bldP spid="13" grpId="0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7188">
            <a:off x="10645572" y="86238"/>
            <a:ext cx="1388557" cy="1305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64321">
            <a:off x="73536" y="210978"/>
            <a:ext cx="2168646" cy="1301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1665303"/>
            <a:ext cx="86868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ベトナムの音楽が　とても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712872" y="1431781"/>
            <a:ext cx="13925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おんがく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838200" y="2280535"/>
            <a:ext cx="4572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âm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nhạc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Việt Nam.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838200" y="3733800"/>
            <a:ext cx="7696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ghét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áo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anh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Kim. 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91544" y="3190844"/>
            <a:ext cx="11167056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キムさんの　新しいシャツが　とても　きらいです。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038600" y="2909313"/>
            <a:ext cx="11430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410200" y="1662490"/>
            <a:ext cx="40386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大好き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543800" y="3188031"/>
            <a:ext cx="406596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大きらい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91544" y="4926659"/>
            <a:ext cx="5604456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あなたが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872544" y="5541891"/>
            <a:ext cx="20230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em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!</a:t>
            </a:r>
            <a:endParaRPr lang="en-US" sz="1000" i="1" dirty="0">
              <a:solidFill>
                <a:srgbClr val="FF0000"/>
              </a:solidFill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17470">
            <a:off x="6858000" y="4318982"/>
            <a:ext cx="2171700" cy="21050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2723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 animBg="1"/>
      <p:bldP spid="10" grpId="0"/>
      <p:bldP spid="14" grpId="0" animBg="1"/>
      <p:bldP spid="15" grpId="0" animBg="1"/>
      <p:bldP spid="16" grpId="0" animBg="1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81000" y="304800"/>
            <a:ext cx="5715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お金が　ありません。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920032"/>
            <a:ext cx="2819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tiền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81000" y="1670768"/>
            <a:ext cx="7696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この小さい　時計が　好きです。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62000" y="2286000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thích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chiếc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hồ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nhỏ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" y="3036736"/>
            <a:ext cx="64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簡単な人が　きらいです。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62000" y="3651968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ghét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giản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69158">
            <a:off x="9112121" y="3966424"/>
            <a:ext cx="2552700" cy="1790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38276">
            <a:off x="8597971" y="1267678"/>
            <a:ext cx="1396854" cy="13968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10583">
            <a:off x="7718946" y="190510"/>
            <a:ext cx="1083973" cy="12499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1561" y="2706463"/>
            <a:ext cx="1767720" cy="11763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Explosion 2 11"/>
          <p:cNvSpPr/>
          <p:nvPr/>
        </p:nvSpPr>
        <p:spPr>
          <a:xfrm>
            <a:off x="6340412" y="4402704"/>
            <a:ext cx="3841040" cy="2072014"/>
          </a:xfrm>
          <a:prstGeom prst="irregularSeal2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ほしい</a:t>
            </a:r>
            <a:endParaRPr lang="en-US" sz="4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4000356" y="1470713"/>
            <a:ext cx="1028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とけい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524000" y="2806224"/>
            <a:ext cx="1295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かんたん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81000" y="4568985"/>
            <a:ext cx="64770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新しい家が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62000" y="5184217"/>
            <a:ext cx="472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1524000" y="4280894"/>
            <a:ext cx="20574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　　うち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Oval Callout 17"/>
          <p:cNvSpPr/>
          <p:nvPr/>
        </p:nvSpPr>
        <p:spPr>
          <a:xfrm rot="353573">
            <a:off x="8904403" y="2263470"/>
            <a:ext cx="3213009" cy="1478257"/>
          </a:xfrm>
          <a:prstGeom prst="wedgeEllipseCallout">
            <a:avLst>
              <a:gd name="adj1" fmla="val -56806"/>
              <a:gd name="adj2" fmla="val 156015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“</a:t>
            </a:r>
            <a:r>
              <a:rPr lang="en-US" sz="2400" b="1" dirty="0" err="1"/>
              <a:t>Muốn</a:t>
            </a:r>
            <a:r>
              <a:rPr lang="en-US" sz="2400" b="1" dirty="0"/>
              <a:t> </a:t>
            </a:r>
            <a:r>
              <a:rPr lang="en-US" sz="2400" b="1" dirty="0" err="1"/>
              <a:t>có</a:t>
            </a:r>
            <a:r>
              <a:rPr lang="en-US" sz="2400" b="1" dirty="0"/>
              <a:t>…”</a:t>
            </a:r>
          </a:p>
          <a:p>
            <a:pPr algn="ctr"/>
            <a:r>
              <a:rPr lang="en-US" sz="2000" dirty="0" err="1"/>
              <a:t>Chỉ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ngôi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nhất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ngôi</a:t>
            </a:r>
            <a:r>
              <a:rPr lang="en-US" sz="2000" dirty="0"/>
              <a:t> </a:t>
            </a:r>
            <a:r>
              <a:rPr lang="en-US" sz="2000" dirty="0" err="1"/>
              <a:t>thứ</a:t>
            </a:r>
            <a:r>
              <a:rPr lang="en-US" sz="2000" dirty="0"/>
              <a:t> </a:t>
            </a:r>
            <a:r>
              <a:rPr lang="en-US" sz="2000" dirty="0" err="1"/>
              <a:t>hai</a:t>
            </a:r>
            <a:endParaRPr lang="en-US" sz="2000" dirty="0"/>
          </a:p>
        </p:txBody>
      </p:sp>
      <p:sp>
        <p:nvSpPr>
          <p:cNvPr id="19" name="Oval Callout 18"/>
          <p:cNvSpPr/>
          <p:nvPr/>
        </p:nvSpPr>
        <p:spPr>
          <a:xfrm rot="21075941">
            <a:off x="6019338" y="2745849"/>
            <a:ext cx="3213009" cy="1478257"/>
          </a:xfrm>
          <a:prstGeom prst="wedgeEllipseCallout">
            <a:avLst>
              <a:gd name="adj1" fmla="val 16117"/>
              <a:gd name="adj2" fmla="val 116902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Dùng</a:t>
            </a:r>
            <a:r>
              <a:rPr lang="en-US" sz="2400" b="1" dirty="0"/>
              <a:t> </a:t>
            </a:r>
            <a:r>
              <a:rPr lang="en-US" sz="2400" b="1" dirty="0" err="1"/>
              <a:t>như</a:t>
            </a:r>
            <a:r>
              <a:rPr lang="en-US" sz="2400" b="1" dirty="0"/>
              <a:t> 1 </a:t>
            </a:r>
            <a:r>
              <a:rPr lang="en-US" sz="2400" b="1" dirty="0" err="1"/>
              <a:t>tính</a:t>
            </a:r>
            <a:r>
              <a:rPr lang="en-US" sz="2400" b="1" dirty="0"/>
              <a:t> </a:t>
            </a:r>
            <a:r>
              <a:rPr lang="en-US" sz="2400" b="1" dirty="0" err="1"/>
              <a:t>từ</a:t>
            </a:r>
            <a:r>
              <a:rPr lang="en-US" sz="2400" b="1" dirty="0"/>
              <a:t> </a:t>
            </a:r>
            <a:r>
              <a:rPr lang="en-US" sz="2400" b="1" dirty="0" err="1"/>
              <a:t>đuôi</a:t>
            </a:r>
            <a:r>
              <a:rPr lang="en-US" sz="2400" b="1" dirty="0"/>
              <a:t> i</a:t>
            </a:r>
            <a:endParaRPr lang="en-US" sz="2000" dirty="0"/>
          </a:p>
        </p:txBody>
      </p:sp>
      <p:sp>
        <p:nvSpPr>
          <p:cNvPr id="20" name="Rounded Rectangle 19"/>
          <p:cNvSpPr/>
          <p:nvPr/>
        </p:nvSpPr>
        <p:spPr>
          <a:xfrm>
            <a:off x="1670082" y="4539595"/>
            <a:ext cx="1676400" cy="61523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Callout 20"/>
          <p:cNvSpPr/>
          <p:nvPr/>
        </p:nvSpPr>
        <p:spPr>
          <a:xfrm rot="152256">
            <a:off x="3261899" y="3025660"/>
            <a:ext cx="3733800" cy="1339202"/>
          </a:xfrm>
          <a:prstGeom prst="wedgeEllipseCallout">
            <a:avLst>
              <a:gd name="adj1" fmla="val -49639"/>
              <a:gd name="adj2" fmla="val 6926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なに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2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 animBg="1"/>
      <p:bldP spid="5" grpId="0"/>
      <p:bldP spid="6" grpId="0" animBg="1"/>
      <p:bldP spid="7" grpId="0"/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C609E7EA-B489-D97F-83EE-F898A6DAF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B496F0-EF48-BE65-F1F9-60D8F7136E93}"/>
              </a:ext>
            </a:extLst>
          </p:cNvPr>
          <p:cNvSpPr txBox="1">
            <a:spLocks/>
          </p:cNvSpPr>
          <p:nvPr/>
        </p:nvSpPr>
        <p:spPr bwMode="auto">
          <a:xfrm>
            <a:off x="1130300" y="5737225"/>
            <a:ext cx="322262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デパート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1FD1AA-EBDB-5BE6-6FCD-F1D089ABF67E}"/>
              </a:ext>
            </a:extLst>
          </p:cNvPr>
          <p:cNvSpPr txBox="1">
            <a:spLocks/>
          </p:cNvSpPr>
          <p:nvPr/>
        </p:nvSpPr>
        <p:spPr bwMode="auto">
          <a:xfrm>
            <a:off x="6765925" y="5588000"/>
            <a:ext cx="4183063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びじゅつかん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13317" name="Picture 9" descr="C:\Users\Thu-Tao\Desktop\Tranh quyen dekiru\Ｔｒｕｎｇ　ｔａｍ　ｔｈｕｏｎｇ　ｍａｉ.jpg">
            <a:extLst>
              <a:ext uri="{FF2B5EF4-FFF2-40B4-BE49-F238E27FC236}">
                <a16:creationId xmlns:a16="http://schemas.microsoft.com/office/drawing/2014/main" id="{3965AB88-7FEB-3AB5-045C-A6240B03F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693738"/>
            <a:ext cx="50800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0" descr="C:\Users\Thu-Tao\Desktop\Tranh quyen dekiru\Ｂａｏ　ｔａｎｇ　ｍｙ　ｔｈｕａｔ.jpg">
            <a:extLst>
              <a:ext uri="{FF2B5EF4-FFF2-40B4-BE49-F238E27FC236}">
                <a16:creationId xmlns:a16="http://schemas.microsoft.com/office/drawing/2014/main" id="{73ABA62F-7BBF-B1FC-D55B-5E5DD600C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763" y="642938"/>
            <a:ext cx="5213350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398431" y="514856"/>
            <a:ext cx="4495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Bây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giờ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990600" y="457200"/>
            <a:ext cx="51054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b="1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今　何が　ほしいですか。</a:t>
            </a:r>
            <a:endParaRPr lang="en-US" sz="1200" b="1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85552" y="1586905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車が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98" y="1041975"/>
            <a:ext cx="1979625" cy="1482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98431" y="2844071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お金が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623" y="2531856"/>
            <a:ext cx="1676400" cy="11155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385552" y="4101237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HGSeikaishotaiPRO" panose="03000609000000000000" pitchFamily="65" charset="-128"/>
                <a:ea typeface="HGSeikaishotaiPRO" panose="03000609000000000000" pitchFamily="65" charset="-128"/>
              </a:rPr>
              <a:t>恋</a:t>
            </a: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人が　ほしいです。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623" y="3854194"/>
            <a:ext cx="1467119" cy="1029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385552" y="5358403"/>
            <a:ext cx="4710448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b="1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何も　ほしくないです。</a:t>
            </a:r>
            <a:endParaRPr lang="en-US" sz="1200" b="1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938" y="4883367"/>
            <a:ext cx="1514474" cy="1534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321157" y="1341134"/>
            <a:ext cx="10288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くるま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99882" y="3854194"/>
            <a:ext cx="120374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こいびと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72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  <p:bldP spid="4" grpId="0" animBg="1"/>
      <p:bldP spid="7" grpId="0" animBg="1"/>
      <p:bldP spid="9" grpId="0" animBg="1"/>
      <p:bldP spid="11" grpId="0" animBg="1"/>
      <p:bldP spid="13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8845" y="1084263"/>
            <a:ext cx="2209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Uống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cà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phê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08845" y="1898650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ô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08845" y="2581275"/>
            <a:ext cx="2209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Xem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vi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8845" y="3298825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Nhật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08845" y="4060825"/>
            <a:ext cx="22098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Về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nước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8845" y="4916488"/>
            <a:ext cx="22098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Học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tiếng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Nhật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8845" y="5692775"/>
            <a:ext cx="22098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Thực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tập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tại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Fsoft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42445" y="990600"/>
            <a:ext cx="36576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コーヒーをのみます。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2445" y="1762125"/>
            <a:ext cx="2667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車をかいます。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42445" y="2447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テレビをみます。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2445" y="3209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日本へいきます。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42445" y="3971925"/>
            <a:ext cx="28194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国へかえります。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42445" y="4810125"/>
            <a:ext cx="4572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日本語をべんきょうします。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142445" y="5572125"/>
            <a:ext cx="45720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ja-JP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Fsoft</a:t>
            </a: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でじっしゅうします。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33245" y="1035050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6445" y="1801813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12520" y="2492375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12520" y="3254375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66483" y="4016375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5283" y="4854575"/>
            <a:ext cx="1143000" cy="43180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1920" y="5619750"/>
            <a:ext cx="1143000" cy="430213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たい</a:t>
            </a:r>
            <a:endParaRPr lang="en-US" b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3045" y="1905000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5745" y="1087438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045" y="2590800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3045" y="330676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" y="4048036"/>
            <a:ext cx="8382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45" y="490696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23045" y="5700713"/>
            <a:ext cx="8382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Muốn</a:t>
            </a:r>
            <a:endParaRPr lang="en-US" sz="1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62225">
            <a:off x="9638309" y="23755"/>
            <a:ext cx="2093467" cy="2102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1" name="Rounded Rectangle 30"/>
          <p:cNvSpPr/>
          <p:nvPr/>
        </p:nvSpPr>
        <p:spPr>
          <a:xfrm>
            <a:off x="6109483" y="1693833"/>
            <a:ext cx="6082517" cy="30527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【</a:t>
            </a:r>
            <a:r>
              <a:rPr lang="en-US" altLang="ja-JP" sz="9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V</a:t>
            </a:r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ます</a:t>
            </a:r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】</a:t>
            </a:r>
          </a:p>
          <a:p>
            <a:pPr algn="ctr"/>
            <a:r>
              <a:rPr lang="ja-JP" altLang="en-US" sz="115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たい</a:t>
            </a:r>
            <a:endParaRPr lang="en-US" sz="115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2" name="Multiply 31"/>
          <p:cNvSpPr/>
          <p:nvPr/>
        </p:nvSpPr>
        <p:spPr>
          <a:xfrm>
            <a:off x="8670120" y="1460501"/>
            <a:ext cx="1600200" cy="2214562"/>
          </a:xfrm>
          <a:prstGeom prst="mathMultiply">
            <a:avLst>
              <a:gd name="adj1" fmla="val 106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 rot="21293729">
            <a:off x="7339968" y="4804839"/>
            <a:ext cx="3571829" cy="7159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Một</a:t>
            </a:r>
            <a:r>
              <a:rPr lang="en-US" sz="3200" dirty="0"/>
              <a:t> </a:t>
            </a:r>
            <a:r>
              <a:rPr lang="en-US" sz="3200" dirty="0" err="1"/>
              <a:t>tính</a:t>
            </a:r>
            <a:r>
              <a:rPr lang="en-US" sz="3200" dirty="0"/>
              <a:t> </a:t>
            </a:r>
            <a:r>
              <a:rPr lang="en-US" sz="3200" dirty="0" err="1"/>
              <a:t>từ</a:t>
            </a:r>
            <a:r>
              <a:rPr lang="en-US" sz="3200" dirty="0"/>
              <a:t> </a:t>
            </a:r>
            <a:r>
              <a:rPr lang="en-US" sz="3200" dirty="0" err="1"/>
              <a:t>đuôi</a:t>
            </a:r>
            <a:r>
              <a:rPr lang="en-US" sz="3200" dirty="0"/>
              <a:t> i</a:t>
            </a:r>
          </a:p>
        </p:txBody>
      </p:sp>
      <p:sp>
        <p:nvSpPr>
          <p:cNvPr id="34" name="Rounded Rectangle 33"/>
          <p:cNvSpPr/>
          <p:nvPr/>
        </p:nvSpPr>
        <p:spPr>
          <a:xfrm rot="21293729">
            <a:off x="7413874" y="5503729"/>
            <a:ext cx="4695783" cy="71596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/>
              <a:t>Ghép</a:t>
            </a:r>
            <a:r>
              <a:rPr lang="en-US" sz="3200" dirty="0"/>
              <a:t> </a:t>
            </a:r>
            <a:r>
              <a:rPr lang="en-US" sz="3200" dirty="0" err="1"/>
              <a:t>với</a:t>
            </a:r>
            <a:r>
              <a:rPr lang="en-US" sz="3200" dirty="0"/>
              <a:t> </a:t>
            </a:r>
            <a:r>
              <a:rPr lang="en-US" sz="3200" dirty="0" err="1"/>
              <a:t>câu</a:t>
            </a:r>
            <a:r>
              <a:rPr lang="en-US" sz="3200" dirty="0"/>
              <a:t> </a:t>
            </a:r>
            <a:r>
              <a:rPr lang="en-US" sz="3200" dirty="0" err="1"/>
              <a:t>bình</a:t>
            </a:r>
            <a:r>
              <a:rPr lang="en-US" sz="3200" dirty="0"/>
              <a:t> </a:t>
            </a:r>
            <a:r>
              <a:rPr lang="en-US" sz="3200" dirty="0" err="1"/>
              <a:t>thường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5179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1" grpId="0" animBg="1"/>
      <p:bldP spid="32" grpId="0" animBg="1"/>
      <p:bldP spid="33" grpId="0" animBg="1"/>
      <p:bldP spid="3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70583">
            <a:off x="9189103" y="135850"/>
            <a:ext cx="2619375" cy="174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44947">
            <a:off x="152400" y="228600"/>
            <a:ext cx="3686175" cy="1238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381000" y="1454366"/>
            <a:ext cx="5791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日本へ　行きたいです。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62000" y="2069598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Nhật.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9228" y="2755398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この大学で　勉強したくないです。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0228" y="3370630"/>
            <a:ext cx="61939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57051" y="4147419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～さんは　こいびとに　会いたいですか。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38052" y="4762651"/>
            <a:ext cx="52817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có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gặp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52697" y="5539440"/>
            <a:ext cx="7794171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私は　自分の会社を　作りたいです。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733698" y="6154672"/>
            <a:ext cx="46308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muốn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mở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riêng</a:t>
            </a:r>
            <a:r>
              <a:rPr lang="en-US" altLang="ja-JP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1000" i="1" dirty="0">
              <a:latin typeface="Tahoma" panose="020B0604030504040204" pitchFamily="34" charset="0"/>
              <a:ea typeface="ＭＳ Ｐゴシック" panose="020B0600070205080204" pitchFamily="34" charset="-128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 rot="346973">
            <a:off x="5605473" y="1590235"/>
            <a:ext cx="6324600" cy="1149566"/>
          </a:xfrm>
          <a:prstGeom prst="roundRect">
            <a:avLst/>
          </a:prstGeom>
          <a:effectLst>
            <a:softEdge rad="31750"/>
          </a:effectLst>
          <a:scene3d>
            <a:camera prst="perspectiveBelow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何をしたいですか。</a:t>
            </a:r>
            <a:endParaRPr lang="en-US" sz="54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715345" y="5565566"/>
            <a:ext cx="42626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rIns="0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32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1200" dirty="0">
              <a:solidFill>
                <a:srgbClr val="FF000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438400" y="1454366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224348" y="2738004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015739" y="4144890"/>
            <a:ext cx="533400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612705" y="5535109"/>
            <a:ext cx="503821" cy="5847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864616" y="2566897"/>
            <a:ext cx="15282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べんきょう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1625598" y="5324157"/>
            <a:ext cx="37389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じぶん　かいしゃ　　　つく　　　</a:t>
            </a:r>
            <a:endParaRPr lang="en-US" sz="1200" dirty="0">
              <a:solidFill>
                <a:srgbClr val="002060"/>
              </a:solidFill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83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17749" y="1035542"/>
            <a:ext cx="3200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Ngày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mai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siêu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thị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38912" y="1035542"/>
            <a:ext cx="2819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giầy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mới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95525" y="2798763"/>
            <a:ext cx="513556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Ngày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mai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siêu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thị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để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mua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giầy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mới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78087" y="3937383"/>
            <a:ext cx="32004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Hôm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qua 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đến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830887" y="3913570"/>
            <a:ext cx="2819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Gặp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thầy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Cường</a:t>
            </a: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55329" y="5820978"/>
            <a:ext cx="5821362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Hôm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qua (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đã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đến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trường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(</a:t>
            </a:r>
            <a:r>
              <a:rPr lang="en-US" sz="18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để</a:t>
            </a:r>
            <a:r>
              <a:rPr lang="en-US" sz="18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gặp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thầy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1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Cường</a:t>
            </a:r>
            <a:r>
              <a:rPr lang="en-U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35087" y="1337438"/>
            <a:ext cx="4814888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明日スーパーへ　いきます。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68975" y="1337438"/>
            <a:ext cx="4814887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あたらしいくつをかいます。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35087" y="1340613"/>
            <a:ext cx="2743200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明日スーパーへ　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71950" y="1337438"/>
            <a:ext cx="1941512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いきます。 　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61037" y="1337438"/>
            <a:ext cx="3162300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あたらしいくつを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610600" y="1337438"/>
            <a:ext cx="1849437" cy="5238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かいます。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76418" y="2234376"/>
            <a:ext cx="849312" cy="52387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に</a:t>
            </a:r>
            <a:endParaRPr lang="en-US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7436036" y="2233691"/>
            <a:ext cx="1447800" cy="5238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58887" y="4325937"/>
            <a:ext cx="5410200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がっこうへ　来ました。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16687" y="4325937"/>
            <a:ext cx="3922713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Ｃ先生に　あいました。</a:t>
            </a:r>
            <a:endParaRPr lang="en-US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41475" y="5268912"/>
            <a:ext cx="8609012" cy="5238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きのう　がっこうへ　Ｃ先生に　あい</a:t>
            </a:r>
            <a:r>
              <a:rPr lang="ja-JP" altLang="en-US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に</a:t>
            </a:r>
            <a:r>
              <a:rPr lang="ja-JP" altLang="en-US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　来ました。</a:t>
            </a:r>
            <a:endParaRPr lang="en-US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6973887" y="5214937"/>
            <a:ext cx="1173163" cy="64135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84162" y="15874"/>
            <a:ext cx="11658600" cy="51425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457200" y="1983772"/>
            <a:ext cx="2895600" cy="177134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66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N1</a:t>
            </a:r>
          </a:p>
          <a:p>
            <a:pPr algn="ctr"/>
            <a:r>
              <a:rPr lang="en-US" altLang="ja-JP" sz="4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【PLACE】</a:t>
            </a:r>
            <a:endParaRPr lang="en-US" sz="4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049587" y="2456861"/>
            <a:ext cx="1108075" cy="82516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へ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39" name="Left Brace 38"/>
          <p:cNvSpPr/>
          <p:nvPr/>
        </p:nvSpPr>
        <p:spPr>
          <a:xfrm>
            <a:off x="4199732" y="1861313"/>
            <a:ext cx="803275" cy="2052257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4847432" y="1983771"/>
            <a:ext cx="2611438" cy="8251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V</a:t>
            </a:r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ます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4847432" y="2929542"/>
            <a:ext cx="2611438" cy="82516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N2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2" name="Right Brace 41"/>
          <p:cNvSpPr/>
          <p:nvPr/>
        </p:nvSpPr>
        <p:spPr>
          <a:xfrm>
            <a:off x="8584687" y="1774985"/>
            <a:ext cx="513741" cy="2224912"/>
          </a:xfrm>
          <a:prstGeom prst="righ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7365020" y="2456657"/>
            <a:ext cx="1162050" cy="825169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0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に</a:t>
            </a:r>
            <a:endParaRPr lang="en-US" sz="60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9157307" y="1646845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行きます</a:t>
            </a:r>
            <a:endParaRPr lang="en-US" sz="48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144000" y="2515478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来ます</a:t>
            </a:r>
            <a:endParaRPr lang="en-US" sz="48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144000" y="3394622"/>
            <a:ext cx="2660070" cy="82516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800" dirty="0">
                <a:latin typeface="HGPSoeiKakupoptai" panose="040B0A00000000000000" pitchFamily="50" charset="-128"/>
                <a:ea typeface="HGPSoeiKakupoptai" panose="040B0A00000000000000" pitchFamily="50" charset="-128"/>
              </a:rPr>
              <a:t>帰ります</a:t>
            </a:r>
            <a:endParaRPr lang="en-US" sz="4800" dirty="0">
              <a:latin typeface="HGPSoeiKakupoptai" panose="040B0A00000000000000" pitchFamily="50" charset="-128"/>
              <a:ea typeface="HGPSoeiKakupoptai" panose="040B0A00000000000000" pitchFamily="50" charset="-128"/>
            </a:endParaRPr>
          </a:p>
        </p:txBody>
      </p:sp>
      <p:sp>
        <p:nvSpPr>
          <p:cNvPr id="47" name="Multiply 46"/>
          <p:cNvSpPr/>
          <p:nvPr/>
        </p:nvSpPr>
        <p:spPr>
          <a:xfrm>
            <a:off x="5719763" y="1555257"/>
            <a:ext cx="1273174" cy="1713600"/>
          </a:xfrm>
          <a:prstGeom prst="mathMultiply">
            <a:avLst>
              <a:gd name="adj1" fmla="val 106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29076">
            <a:off x="378067" y="118936"/>
            <a:ext cx="3307905" cy="16222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Oval Callout 48"/>
          <p:cNvSpPr/>
          <p:nvPr/>
        </p:nvSpPr>
        <p:spPr>
          <a:xfrm rot="21088159">
            <a:off x="2892706" y="3900154"/>
            <a:ext cx="2701357" cy="1063832"/>
          </a:xfrm>
          <a:prstGeom prst="wedgeEllipseCallout">
            <a:avLst>
              <a:gd name="adj1" fmla="val 58920"/>
              <a:gd name="adj2" fmla="val -5301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DANH ĐỘNG TỪ</a:t>
            </a:r>
          </a:p>
        </p:txBody>
      </p:sp>
    </p:spTree>
    <p:extLst>
      <p:ext uri="{BB962C8B-B14F-4D97-AF65-F5344CB8AC3E}">
        <p14:creationId xmlns:p14="http://schemas.microsoft.com/office/powerpoint/2010/main" val="37274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-0.01875 0.129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85185E-6 L 0.20938 -1.85185E-6 C 0.30339 -1.85185E-6 0.41902 0.03704 0.41902 0.06736 L 0.41902 0.13565 " pathEditMode="relative" rAng="0" ptsTypes="AAAA">
                                      <p:cBhvr>
                                        <p:cTn id="73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51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14127 0.1296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0" y="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0.10377 0.1284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95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500"/>
                            </p:stCondLst>
                            <p:childTnLst>
                              <p:par>
                                <p:cTn id="1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5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47800" y="1564428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Tuần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sau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TP.HCM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chơi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47800" y="2848715"/>
            <a:ext cx="7863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nay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Vincom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xem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phim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với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người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yêu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447800" y="4220315"/>
            <a:ext cx="78638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Sang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năm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tôi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sẽ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về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nước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cưới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vợ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(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kết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 </a:t>
            </a:r>
            <a:r>
              <a:rPr lang="en-US" sz="2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hôn</a:t>
            </a:r>
            <a:r>
              <a:rPr lang="en-US" sz="2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295400" y="1042140"/>
            <a:ext cx="8267894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来週　ホーチミンへ　あそびに　いきます。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295400" y="2348653"/>
            <a:ext cx="9982200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今晩　</a:t>
            </a:r>
            <a:r>
              <a:rPr lang="ja-JP" altLang="en-US" dirty="0">
                <a:latin typeface="HGSeikaishotaiPRO" panose="03000609000000000000" pitchFamily="65" charset="-128"/>
                <a:ea typeface="HGSeikaishotaiPRO" panose="03000609000000000000" pitchFamily="65" charset="-128"/>
              </a:rPr>
              <a:t>恋</a:t>
            </a:r>
            <a:r>
              <a:rPr lang="ja-JP" altLang="en-US" dirty="0"/>
              <a:t>人と　</a:t>
            </a:r>
            <a:r>
              <a:rPr lang="en-US" altLang="ja-JP" dirty="0" err="1"/>
              <a:t>Vincom</a:t>
            </a:r>
            <a:r>
              <a:rPr lang="ja-JP" altLang="en-US" dirty="0"/>
              <a:t>へ　映画を　見に　いきます。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96963" y="838940"/>
            <a:ext cx="1600200" cy="4000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sz="2000" b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らいしゅう</a:t>
            </a:r>
            <a:endParaRPr lang="en-US" sz="2000" b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96963" y="2148628"/>
            <a:ext cx="75898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2800" b="1">
                <a:solidFill>
                  <a:schemeClr val="accent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こんばん</a:t>
            </a:r>
            <a:r>
              <a:rPr lang="en-US" altLang="ja-JP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  </a:t>
            </a: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こいびと　　　　　　　　　        </a:t>
            </a:r>
            <a:r>
              <a:rPr lang="en-US" altLang="ja-JP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  </a:t>
            </a:r>
            <a:r>
              <a:rPr lang="ja-JP" altLang="en-US" sz="2000" b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GSeikaishotaiPRO" panose="03000609000000000000" pitchFamily="65" charset="-128"/>
                <a:ea typeface="HGSeikaishotaiPRO" panose="03000609000000000000" pitchFamily="65" charset="-128"/>
                <a:cs typeface="Tahoma" panose="020B0604030504040204" pitchFamily="34" charset="0"/>
              </a:rPr>
              <a:t>えいが          み</a:t>
            </a:r>
            <a:endParaRPr 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HGSeikaishotaiPRO" panose="03000609000000000000" pitchFamily="65" charset="-128"/>
              <a:ea typeface="HGSeikaishotaiPRO" panose="03000609000000000000" pitchFamily="65" charset="-128"/>
              <a:cs typeface="Tahoma" panose="020B060403050404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68413" y="3698028"/>
            <a:ext cx="7951787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来年　国へ　けっこんしに　かえります。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54125" y="4753715"/>
            <a:ext cx="7432675" cy="5847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0"/>
              </a:spcBef>
              <a:buFontTx/>
              <a:buNone/>
              <a:defRPr sz="3200">
                <a:solidFill>
                  <a:srgbClr val="00206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100"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100"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100"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100">
                <a:latin typeface="Calibri" panose="020F0502020204030204" pitchFamily="34" charset="0"/>
              </a:defRPr>
            </a:lvl9pPr>
          </a:lstStyle>
          <a:p>
            <a:r>
              <a:rPr lang="ja-JP" altLang="en-US" dirty="0"/>
              <a:t>来年　国へ　けっこんに　かえります。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 bwMode="auto">
          <a:xfrm>
            <a:off x="5385390" y="1058590"/>
            <a:ext cx="1676400" cy="525463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ounded Rectangle 59"/>
          <p:cNvSpPr/>
          <p:nvPr/>
        </p:nvSpPr>
        <p:spPr bwMode="auto">
          <a:xfrm>
            <a:off x="6324600" y="2272741"/>
            <a:ext cx="2590800" cy="69532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Rounded Rectangle 60"/>
          <p:cNvSpPr/>
          <p:nvPr/>
        </p:nvSpPr>
        <p:spPr bwMode="auto">
          <a:xfrm>
            <a:off x="3745460" y="3732447"/>
            <a:ext cx="2579140" cy="523875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Rounded Rectangular Callout 61"/>
          <p:cNvSpPr/>
          <p:nvPr/>
        </p:nvSpPr>
        <p:spPr bwMode="auto">
          <a:xfrm rot="335133">
            <a:off x="7366000" y="-18310"/>
            <a:ext cx="2146300" cy="1154113"/>
          </a:xfrm>
          <a:prstGeom prst="wedgeRoundRectCallout">
            <a:avLst>
              <a:gd name="adj1" fmla="val -75961"/>
              <a:gd name="adj2" fmla="val 4999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4" name="Rounded Rectangular Callout 63"/>
          <p:cNvSpPr/>
          <p:nvPr/>
        </p:nvSpPr>
        <p:spPr bwMode="auto">
          <a:xfrm rot="335133">
            <a:off x="7366000" y="-15135"/>
            <a:ext cx="2146300" cy="1152525"/>
          </a:xfrm>
          <a:prstGeom prst="wedgeRoundRectCallout">
            <a:avLst>
              <a:gd name="adj1" fmla="val -86907"/>
              <a:gd name="adj2" fmla="val 15781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Rounded Rectangular Callout 64"/>
          <p:cNvSpPr/>
          <p:nvPr/>
        </p:nvSpPr>
        <p:spPr bwMode="auto">
          <a:xfrm rot="335133">
            <a:off x="7366000" y="-15135"/>
            <a:ext cx="2146300" cy="1152525"/>
          </a:xfrm>
          <a:prstGeom prst="wedgeRoundRectCallout">
            <a:avLst>
              <a:gd name="adj1" fmla="val -103108"/>
              <a:gd name="adj2" fmla="val 32367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lnSpc>
                <a:spcPct val="200000"/>
              </a:lnSpc>
              <a:defRPr/>
            </a:pPr>
            <a:r>
              <a:rPr lang="ja-JP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pitchFamily="34" charset="-128"/>
              </a:rPr>
              <a:t>なにをしに</a:t>
            </a:r>
            <a:endParaRPr lang="en-US" sz="280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6" name="Oval Callout 65"/>
          <p:cNvSpPr/>
          <p:nvPr/>
        </p:nvSpPr>
        <p:spPr bwMode="auto">
          <a:xfrm rot="466629">
            <a:off x="8694620" y="5019621"/>
            <a:ext cx="3011487" cy="1579563"/>
          </a:xfrm>
          <a:prstGeom prst="wedgeEllipseCallout">
            <a:avLst>
              <a:gd name="adj1" fmla="val -159488"/>
              <a:gd name="adj2" fmla="val 1208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r>
              <a:rPr lang="vi-V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Với 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eaLnBrk="1" hangingPunct="1">
              <a:defRPr/>
            </a:pPr>
            <a:r>
              <a:rPr lang="vi-V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DANH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ĐỘNG TỪ </a:t>
            </a:r>
            <a:b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có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thể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 eaLnBrk="1" hangingPunct="1">
              <a:defRPr/>
            </a:pP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ghép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trực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tiếp</a:t>
            </a: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Rounded Rectangle 66"/>
          <p:cNvSpPr/>
          <p:nvPr/>
        </p:nvSpPr>
        <p:spPr bwMode="auto">
          <a:xfrm>
            <a:off x="3748088" y="4758259"/>
            <a:ext cx="2271712" cy="525463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46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 animBg="1"/>
      <p:bldP spid="54" grpId="0" animBg="1"/>
      <p:bldP spid="55" grpId="0"/>
      <p:bldP spid="56" grpId="0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Thu-Tao\Desktop\Tranh quyen dekiru\gia dinh.png">
            <a:extLst>
              <a:ext uri="{FF2B5EF4-FFF2-40B4-BE49-F238E27FC236}">
                <a16:creationId xmlns:a16="http://schemas.microsoft.com/office/drawing/2014/main" id="{64AAB959-17F5-1FFF-3D76-3E5C22066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5" y="882650"/>
            <a:ext cx="4189413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16BAFB5-9971-8AF4-A3CD-E6DCC1ED04DB}"/>
              </a:ext>
            </a:extLst>
          </p:cNvPr>
          <p:cNvSpPr txBox="1">
            <a:spLocks/>
          </p:cNvSpPr>
          <p:nvPr/>
        </p:nvSpPr>
        <p:spPr bwMode="auto">
          <a:xfrm>
            <a:off x="1130300" y="5059363"/>
            <a:ext cx="322262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かぞく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8675" name="Picture 3" descr="C:\Users\Thu-Tao\Desktop\Tranh quyen dekiru\Ｎｇｕｏｉ　ｙｅｕ.jpg">
            <a:extLst>
              <a:ext uri="{FF2B5EF4-FFF2-40B4-BE49-F238E27FC236}">
                <a16:creationId xmlns:a16="http://schemas.microsoft.com/office/drawing/2014/main" id="{CF29464E-9901-1F60-7C03-CF5273FAD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100" y="849313"/>
            <a:ext cx="4086225" cy="373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AF06FF3-DBB5-407A-AA36-82FAEFFA5F91}"/>
              </a:ext>
            </a:extLst>
          </p:cNvPr>
          <p:cNvSpPr txBox="1">
            <a:spLocks/>
          </p:cNvSpPr>
          <p:nvPr/>
        </p:nvSpPr>
        <p:spPr bwMode="auto">
          <a:xfrm>
            <a:off x="5324475" y="5048250"/>
            <a:ext cx="3221038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こいびと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8676" name="Picture 4" descr="C:\Users\Thu-Tao\Desktop\Tranh quyen dekiru\Ｂａｎ　ｂｅ.jpg">
            <a:extLst>
              <a:ext uri="{FF2B5EF4-FFF2-40B4-BE49-F238E27FC236}">
                <a16:creationId xmlns:a16="http://schemas.microsoft.com/office/drawing/2014/main" id="{A8461FC0-08A3-8EB3-705E-2F4EA5A4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914400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3B7B16-C49C-8079-FCA9-F1D2A0826A7E}"/>
              </a:ext>
            </a:extLst>
          </p:cNvPr>
          <p:cNvSpPr txBox="1">
            <a:spLocks/>
          </p:cNvSpPr>
          <p:nvPr/>
        </p:nvSpPr>
        <p:spPr bwMode="auto">
          <a:xfrm>
            <a:off x="8750300" y="5054600"/>
            <a:ext cx="322262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ともだち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9CC5A4F-E311-33B1-1EFF-D3A2C3620CD7}"/>
              </a:ext>
            </a:extLst>
          </p:cNvPr>
          <p:cNvSpPr txBox="1">
            <a:spLocks/>
          </p:cNvSpPr>
          <p:nvPr/>
        </p:nvSpPr>
        <p:spPr bwMode="auto">
          <a:xfrm>
            <a:off x="1130300" y="5589588"/>
            <a:ext cx="322262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ゲーム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2FFC11-2AFE-F08B-3DD0-35606D89F9C2}"/>
              </a:ext>
            </a:extLst>
          </p:cNvPr>
          <p:cNvSpPr txBox="1">
            <a:spLocks/>
          </p:cNvSpPr>
          <p:nvPr/>
        </p:nvSpPr>
        <p:spPr bwMode="auto">
          <a:xfrm>
            <a:off x="6754813" y="5392738"/>
            <a:ext cx="3875087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ルームメイト</a:t>
            </a:r>
            <a:endParaRPr lang="en-US" altLang="en-VN" sz="4800" b="1" dirty="0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29698" name="Picture 2" descr="C:\Users\Thu-Tao\Desktop\Tranh quyen dekiru\Ｇａｍｅ.jpg">
            <a:extLst>
              <a:ext uri="{FF2B5EF4-FFF2-40B4-BE49-F238E27FC236}">
                <a16:creationId xmlns:a16="http://schemas.microsoft.com/office/drawing/2014/main" id="{1304445E-5C29-3E70-B116-EEDA0F59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182563"/>
            <a:ext cx="5265738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EFF610-1659-8C9D-29CA-8FD36F016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294" y="32795"/>
            <a:ext cx="6673401" cy="4833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Thu-Tao\Desktop\Tranh quyen dekiru\Ｇａｐ　ｇｏ.jpg">
            <a:extLst>
              <a:ext uri="{FF2B5EF4-FFF2-40B4-BE49-F238E27FC236}">
                <a16:creationId xmlns:a16="http://schemas.microsoft.com/office/drawing/2014/main" id="{9E9501F3-65AC-1928-103E-E6B9C7E6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438"/>
            <a:ext cx="5497513" cy="449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ACB60E-EF20-5327-2DA4-9B1233E3B1D9}"/>
              </a:ext>
            </a:extLst>
          </p:cNvPr>
          <p:cNvSpPr txBox="1">
            <a:spLocks/>
          </p:cNvSpPr>
          <p:nvPr/>
        </p:nvSpPr>
        <p:spPr bwMode="auto">
          <a:xfrm>
            <a:off x="1130300" y="5589588"/>
            <a:ext cx="322262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あいます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0723" name="Picture 3" descr="C:\Users\Thu-Tao\Desktop\Tranh quyen dekiru\Ｔａｏ　ｒａ.jpg">
            <a:extLst>
              <a:ext uri="{FF2B5EF4-FFF2-40B4-BE49-F238E27FC236}">
                <a16:creationId xmlns:a16="http://schemas.microsoft.com/office/drawing/2014/main" id="{11DBC4C2-0D94-A936-8D2B-ECA67A3DD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649288"/>
            <a:ext cx="47625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265CFE-65D6-36A0-2976-AFE10900041D}"/>
              </a:ext>
            </a:extLst>
          </p:cNvPr>
          <p:cNvSpPr txBox="1">
            <a:spLocks/>
          </p:cNvSpPr>
          <p:nvPr/>
        </p:nvSpPr>
        <p:spPr bwMode="auto">
          <a:xfrm>
            <a:off x="6635750" y="5580063"/>
            <a:ext cx="4278313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つくります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9549E9-E0FB-B02A-E232-EEA10F8B417F}"/>
              </a:ext>
            </a:extLst>
          </p:cNvPr>
          <p:cNvSpPr txBox="1">
            <a:spLocks/>
          </p:cNvSpPr>
          <p:nvPr/>
        </p:nvSpPr>
        <p:spPr bwMode="auto">
          <a:xfrm>
            <a:off x="546100" y="5589588"/>
            <a:ext cx="4984750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かいものします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46EB30-FD0F-1A8F-7CAE-98DEF0867545}"/>
              </a:ext>
            </a:extLst>
          </p:cNvPr>
          <p:cNvSpPr txBox="1">
            <a:spLocks/>
          </p:cNvSpPr>
          <p:nvPr/>
        </p:nvSpPr>
        <p:spPr bwMode="auto">
          <a:xfrm>
            <a:off x="6635750" y="5580063"/>
            <a:ext cx="5045075" cy="7397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ja-JP" altLang="en-US" sz="4800" b="1">
                <a:solidFill>
                  <a:srgbClr val="42251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しょくじします</a:t>
            </a:r>
            <a:endParaRPr lang="en-US" altLang="en-VN" sz="4800" b="1">
              <a:solidFill>
                <a:srgbClr val="422510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1746" name="Picture 2" descr="C:\Users\Thu-Tao\Desktop\Tranh quyen dekiru\Ｍｕａ　ｓａｍ.jpg">
            <a:extLst>
              <a:ext uri="{FF2B5EF4-FFF2-40B4-BE49-F238E27FC236}">
                <a16:creationId xmlns:a16="http://schemas.microsoft.com/office/drawing/2014/main" id="{756A2C95-E77F-95D3-A5AD-95749E38F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74675"/>
            <a:ext cx="4735513" cy="473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 descr="C:\Users\Thu-Tao\Desktop\Tranh quyen dekiru\Ｄｕｎｇ　ｂｕａ.png">
            <a:extLst>
              <a:ext uri="{FF2B5EF4-FFF2-40B4-BE49-F238E27FC236}">
                <a16:creationId xmlns:a16="http://schemas.microsoft.com/office/drawing/2014/main" id="{194FDA14-1DF1-DCE9-D679-1DB9E118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713" y="708025"/>
            <a:ext cx="5248275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40F7F1-45B0-877A-9765-8D264A46CA80}"/>
              </a:ext>
            </a:extLst>
          </p:cNvPr>
          <p:cNvSpPr txBox="1"/>
          <p:nvPr/>
        </p:nvSpPr>
        <p:spPr>
          <a:xfrm>
            <a:off x="-28937" y="447849"/>
            <a:ext cx="5424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/>
              <a:t>Tối nay tôi sẽ ăn tối ở nhà hàng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251B08-1E6B-403A-E8BD-78FC6CC32ACA}"/>
              </a:ext>
            </a:extLst>
          </p:cNvPr>
          <p:cNvSpPr txBox="1"/>
          <p:nvPr/>
        </p:nvSpPr>
        <p:spPr>
          <a:xfrm>
            <a:off x="52086" y="1555492"/>
            <a:ext cx="1034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/>
              <a:t>今晩</a:t>
            </a:r>
            <a:r>
              <a:rPr lang="ja-JP" altLang="en-US" sz="3600"/>
              <a:t>　レストランで　ばんごはんを　たべます。</a:t>
            </a:r>
            <a:endParaRPr lang="en-VN" sz="36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741589F-9E66-7509-9428-6A8CFF2E19D3}"/>
              </a:ext>
            </a:extLst>
          </p:cNvPr>
          <p:cNvSpPr txBox="1"/>
          <p:nvPr/>
        </p:nvSpPr>
        <p:spPr>
          <a:xfrm>
            <a:off x="29901" y="2757851"/>
            <a:ext cx="8645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200" dirty="0"/>
              <a:t>Tối nay tôi sẽ ăn tối ở nhà hàng</a:t>
            </a:r>
            <a:r>
              <a:rPr lang="en-US" sz="3200" dirty="0"/>
              <a:t> </a:t>
            </a:r>
            <a:r>
              <a:rPr lang="vi-VN" sz="3200" dirty="0">
                <a:solidFill>
                  <a:srgbClr val="FF0000"/>
                </a:solidFill>
              </a:rPr>
              <a:t>cùng với gia đình</a:t>
            </a:r>
            <a:endParaRPr lang="en-VN" sz="3200" dirty="0">
              <a:solidFill>
                <a:srgbClr val="FF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D515336-CF86-D3F6-1C7A-F2DA4AE31B90}"/>
              </a:ext>
            </a:extLst>
          </p:cNvPr>
          <p:cNvSpPr txBox="1"/>
          <p:nvPr/>
        </p:nvSpPr>
        <p:spPr>
          <a:xfrm>
            <a:off x="0" y="3659025"/>
            <a:ext cx="1264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3600" dirty="0"/>
              <a:t>今晩</a:t>
            </a:r>
            <a:r>
              <a:rPr lang="ja-JP" altLang="en-US" sz="3600"/>
              <a:t>　</a:t>
            </a:r>
            <a:r>
              <a:rPr lang="ja-JP" altLang="en-US" sz="3600">
                <a:solidFill>
                  <a:srgbClr val="FF0000"/>
                </a:solidFill>
              </a:rPr>
              <a:t>かぞく</a:t>
            </a:r>
            <a:r>
              <a:rPr lang="ja-JP" altLang="en-US" sz="3600">
                <a:solidFill>
                  <a:srgbClr val="FF0000"/>
                </a:solidFill>
                <a:highlight>
                  <a:srgbClr val="FFFF00"/>
                </a:highlight>
              </a:rPr>
              <a:t>と</a:t>
            </a:r>
            <a:r>
              <a:rPr lang="ja-JP" altLang="en-US" sz="3600"/>
              <a:t>　レストランで　ばんごはんを　たべます。</a:t>
            </a:r>
            <a:endParaRPr lang="en-VN" sz="3600" dirty="0"/>
          </a:p>
        </p:txBody>
      </p:sp>
      <p:sp>
        <p:nvSpPr>
          <p:cNvPr id="7" name="Oval Callout 6">
            <a:extLst>
              <a:ext uri="{FF2B5EF4-FFF2-40B4-BE49-F238E27FC236}">
                <a16:creationId xmlns:a16="http://schemas.microsoft.com/office/drawing/2014/main" id="{BE113101-836A-1A4B-5D85-EA84BB9A662D}"/>
              </a:ext>
            </a:extLst>
          </p:cNvPr>
          <p:cNvSpPr/>
          <p:nvPr/>
        </p:nvSpPr>
        <p:spPr>
          <a:xfrm>
            <a:off x="3200400" y="4294824"/>
            <a:ext cx="2895600" cy="1343976"/>
          </a:xfrm>
          <a:prstGeom prst="wedgeEllipseCallout">
            <a:avLst>
              <a:gd name="adj1" fmla="val -55010"/>
              <a:gd name="adj2" fmla="val -53594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định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tượng</a:t>
            </a:r>
            <a:r>
              <a:rPr lang="en-US" sz="2000" dirty="0"/>
              <a:t> </a:t>
            </a:r>
            <a:r>
              <a:rPr lang="en-US" sz="2000" dirty="0" err="1"/>
              <a:t>cùng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</a:p>
          <a:p>
            <a:pPr algn="ctr"/>
            <a:r>
              <a:rPr lang="en-US" sz="2000" dirty="0" err="1"/>
              <a:t>hành</a:t>
            </a:r>
            <a:r>
              <a:rPr lang="en-US" sz="2000" dirty="0"/>
              <a:t> </a:t>
            </a:r>
            <a:r>
              <a:rPr lang="en-US" sz="2000" dirty="0" err="1"/>
              <a:t>động</a:t>
            </a:r>
            <a:r>
              <a:rPr lang="en-US" sz="2000" dirty="0"/>
              <a:t>.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29C29FA0-45DB-9D05-4518-A491A84F1C59}"/>
              </a:ext>
            </a:extLst>
          </p:cNvPr>
          <p:cNvSpPr/>
          <p:nvPr/>
        </p:nvSpPr>
        <p:spPr>
          <a:xfrm>
            <a:off x="7543800" y="3515376"/>
            <a:ext cx="5029200" cy="3190224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3200" dirty="0"/>
              <a:t>làm</a:t>
            </a:r>
            <a:r>
              <a:rPr lang="ja-JP" altLang="en-US" sz="3200"/>
              <a:t> </a:t>
            </a:r>
            <a:r>
              <a:rPr lang="en-US" altLang="ja-JP" sz="3200" dirty="0"/>
              <a:t>1 </a:t>
            </a:r>
            <a:r>
              <a:rPr lang="en-VN" sz="3200" dirty="0"/>
              <a:t>mình:</a:t>
            </a:r>
          </a:p>
          <a:p>
            <a:pPr algn="ctr"/>
            <a:r>
              <a:rPr lang="en-VN" sz="3600" dirty="0"/>
              <a:t>ひとりで</a:t>
            </a:r>
          </a:p>
        </p:txBody>
      </p:sp>
    </p:spTree>
    <p:extLst>
      <p:ext uri="{BB962C8B-B14F-4D97-AF65-F5344CB8AC3E}">
        <p14:creationId xmlns:p14="http://schemas.microsoft.com/office/powerpoint/2010/main" val="293187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5" grpId="0"/>
      <p:bldP spid="56" grpId="0"/>
      <p:bldP spid="7" grpId="0" animBg="1"/>
      <p:bldP spid="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2"/>
  <p:tag name="MMPROD_UIDATA" val="&lt;database version=&quot;9.0&quot;&gt;&lt;object type=&quot;1&quot; unique_id=&quot;10001&quot;&gt;&lt;object type=&quot;2&quot; unique_id=&quot;19062&quot;&gt;&lt;object type=&quot;3&quot; unique_id=&quot;19063&quot;&gt;&lt;property id=&quot;20148&quot; value=&quot;5&quot;/&gt;&lt;property id=&quot;20300&quot; value=&quot;Slide 1&quot;/&gt;&lt;property id=&quot;20307&quot; value=&quot;265&quot;/&gt;&lt;/object&gt;&lt;object type=&quot;3&quot; unique_id=&quot;19064&quot;&gt;&lt;property id=&quot;20148&quot; value=&quot;5&quot;/&gt;&lt;property id=&quot;20300&quot; value=&quot;Slide 7&quot;/&gt;&lt;property id=&quot;20307&quot; value=&quot;274&quot;/&gt;&lt;/object&gt;&lt;object type=&quot;3&quot; unique_id=&quot;19065&quot;&gt;&lt;property id=&quot;20148&quot; value=&quot;5&quot;/&gt;&lt;property id=&quot;20300&quot; value=&quot;Slide 8&quot;/&gt;&lt;property id=&quot;20307&quot; value=&quot;289&quot;/&gt;&lt;/object&gt;&lt;object type=&quot;3&quot; unique_id=&quot;19131&quot;&gt;&lt;property id=&quot;20148&quot; value=&quot;5&quot;/&gt;&lt;property id=&quot;20300&quot; value=&quot;Slide 2&quot;/&gt;&lt;property id=&quot;20307&quot; value=&quot;290&quot;/&gt;&lt;/object&gt;&lt;object type=&quot;3&quot; unique_id=&quot;19132&quot;&gt;&lt;property id=&quot;20148&quot; value=&quot;5&quot;/&gt;&lt;property id=&quot;20300&quot; value=&quot;Slide 16&quot;/&gt;&lt;property id=&quot;20307&quot; value=&quot;291&quot;/&gt;&lt;/object&gt;&lt;object type=&quot;3&quot; unique_id=&quot;19161&quot;&gt;&lt;property id=&quot;20148&quot; value=&quot;5&quot;/&gt;&lt;property id=&quot;20300&quot; value=&quot;Slide 5&quot;/&gt;&lt;property id=&quot;20307&quot; value=&quot;293&quot;/&gt;&lt;/object&gt;&lt;object type=&quot;3&quot; unique_id=&quot;19162&quot;&gt;&lt;property id=&quot;20148&quot; value=&quot;5&quot;/&gt;&lt;property id=&quot;20300&quot; value=&quot;Slide 4&quot;/&gt;&lt;property id=&quot;20307&quot; value=&quot;292&quot;/&gt;&lt;/object&gt;&lt;object type=&quot;3&quot; unique_id=&quot;19236&quot;&gt;&lt;property id=&quot;20148&quot; value=&quot;5&quot;/&gt;&lt;property id=&quot;20300&quot; value=&quot;Slide 6&quot;/&gt;&lt;property id=&quot;20307&quot; value=&quot;294&quot;/&gt;&lt;/object&gt;&lt;object type=&quot;3&quot; unique_id=&quot;19358&quot;&gt;&lt;property id=&quot;20148&quot; value=&quot;5&quot;/&gt;&lt;property id=&quot;20300&quot; value=&quot;Slide 9&quot;/&gt;&lt;property id=&quot;20307&quot; value=&quot;295&quot;/&gt;&lt;/object&gt;&lt;object type=&quot;3&quot; unique_id=&quot;19359&quot;&gt;&lt;property id=&quot;20148&quot; value=&quot;5&quot;/&gt;&lt;property id=&quot;20300&quot; value=&quot;Slide 10&quot;/&gt;&lt;property id=&quot;20307&quot; value=&quot;296&quot;/&gt;&lt;/object&gt;&lt;object type=&quot;3&quot; unique_id=&quot;19360&quot;&gt;&lt;property id=&quot;20148&quot; value=&quot;5&quot;/&gt;&lt;property id=&quot;20300&quot; value=&quot;Slide 11&quot;/&gt;&lt;property id=&quot;20307&quot; value=&quot;297&quot;/&gt;&lt;/object&gt;&lt;object type=&quot;3&quot; unique_id=&quot;19361&quot;&gt;&lt;property id=&quot;20148&quot; value=&quot;5&quot;/&gt;&lt;property id=&quot;20300&quot; value=&quot;Slide 12&quot;/&gt;&lt;property id=&quot;20307&quot; value=&quot;298&quot;/&gt;&lt;/object&gt;&lt;object type=&quot;3&quot; unique_id=&quot;19362&quot;&gt;&lt;property id=&quot;20148&quot; value=&quot;5&quot;/&gt;&lt;property id=&quot;20300&quot; value=&quot;Slide 13&quot;/&gt;&lt;property id=&quot;20307&quot; value=&quot;299&quot;/&gt;&lt;/object&gt;&lt;object type=&quot;3&quot; unique_id=&quot;19528&quot;&gt;&lt;property id=&quot;20148&quot; value=&quot;5&quot;/&gt;&lt;property id=&quot;20300&quot; value=&quot;Slide 14&quot;/&gt;&lt;property id=&quot;20307&quot; value=&quot;300&quot;/&gt;&lt;/object&gt;&lt;object type=&quot;3&quot; unique_id=&quot;19529&quot;&gt;&lt;property id=&quot;20148&quot; value=&quot;5&quot;/&gt;&lt;property id=&quot;20300&quot; value=&quot;Slide 15&quot;/&gt;&lt;property id=&quot;20307&quot; value=&quot;301&quot;/&gt;&lt;/object&gt;&lt;object type=&quot;3&quot; unique_id=&quot;19531&quot;&gt;&lt;property id=&quot;20148&quot; value=&quot;5&quot;/&gt;&lt;property id=&quot;20300&quot; value=&quot;Slide 17&quot;/&gt;&lt;property id=&quot;20307&quot; value=&quot;303&quot;/&gt;&lt;/object&gt;&lt;object type=&quot;3&quot; unique_id=&quot;19779&quot;&gt;&lt;property id=&quot;20148&quot; value=&quot;5&quot;/&gt;&lt;property id=&quot;20300&quot; value=&quot;Slide 18&quot;/&gt;&lt;property id=&quot;20307&quot; value=&quot;304&quot;/&gt;&lt;/object&gt;&lt;object type=&quot;3&quot; unique_id=&quot;19780&quot;&gt;&lt;property id=&quot;20148&quot; value=&quot;5&quot;/&gt;&lt;property id=&quot;20300&quot; value=&quot;Slide 20&quot;/&gt;&lt;property id=&quot;20307&quot; value=&quot;305&quot;/&gt;&lt;/object&gt;&lt;object type=&quot;3&quot; unique_id=&quot;19781&quot;&gt;&lt;property id=&quot;20148&quot; value=&quot;5&quot;/&gt;&lt;property id=&quot;20300&quot; value=&quot;Slide 21&quot;/&gt;&lt;property id=&quot;20307&quot; value=&quot;306&quot;/&gt;&lt;/object&gt;&lt;object type=&quot;3&quot; unique_id=&quot;19782&quot;&gt;&lt;property id=&quot;20148&quot; value=&quot;5&quot;/&gt;&lt;property id=&quot;20300&quot; value=&quot;Slide 22&quot;/&gt;&lt;property id=&quot;20307&quot; value=&quot;307&quot;/&gt;&lt;/object&gt;&lt;object type=&quot;3&quot; unique_id=&quot;19783&quot;&gt;&lt;property id=&quot;20148&quot; value=&quot;5&quot;/&gt;&lt;property id=&quot;20300&quot; value=&quot;Slide 23&quot;/&gt;&lt;property id=&quot;20307&quot; value=&quot;308&quot;/&gt;&lt;/object&gt;&lt;object type=&quot;3&quot; unique_id=&quot;19857&quot;&gt;&lt;property id=&quot;20148&quot; value=&quot;5&quot;/&gt;&lt;property id=&quot;20300&quot; value=&quot;Slide 19&quot;/&gt;&lt;property id=&quot;20307&quot; value=&quot;309&quot;/&gt;&lt;/object&gt;&lt;object type=&quot;3&quot; unique_id=&quot;20897&quot;&gt;&lt;property id=&quot;20148&quot; value=&quot;5&quot;/&gt;&lt;property id=&quot;20300&quot; value=&quot;Slide 24&quot;/&gt;&lt;property id=&quot;20307&quot; value=&quot;310&quot;/&gt;&lt;/object&gt;&lt;object type=&quot;3&quot; unique_id=&quot;20976&quot;&gt;&lt;property id=&quot;20148&quot; value=&quot;5&quot;/&gt;&lt;property id=&quot;20300&quot; value=&quot;Slide 25&quot;/&gt;&lt;property id=&quot;20307&quot; value=&quot;311&quot;/&gt;&lt;/object&gt;&lt;object type=&quot;3&quot; unique_id=&quot;21112&quot;&gt;&lt;property id=&quot;20148&quot; value=&quot;5&quot;/&gt;&lt;property id=&quot;20300&quot; value=&quot;Slide 3&quot;/&gt;&lt;property id=&quot;20307&quot; value=&quot;312&quot;/&gt;&lt;/object&gt;&lt;/object&gt;&lt;object type=&quot;8&quot; unique_id=&quot;19070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anded Design Blue 16x9">
  <a:themeElements>
    <a:clrScheme name="Banded_Design_Blue">
      <a:dk1>
        <a:srgbClr val="404040"/>
      </a:dk1>
      <a:lt1>
        <a:sysClr val="window" lastClr="FFFFFF"/>
      </a:lt1>
      <a:dk2>
        <a:srgbClr val="263050"/>
      </a:dk2>
      <a:lt2>
        <a:srgbClr val="E5E8E8"/>
      </a:lt2>
      <a:accent1>
        <a:srgbClr val="77B142"/>
      </a:accent1>
      <a:accent2>
        <a:srgbClr val="E3C01E"/>
      </a:accent2>
      <a:accent3>
        <a:srgbClr val="0070C0"/>
      </a:accent3>
      <a:accent4>
        <a:srgbClr val="7556A4"/>
      </a:accent4>
      <a:accent5>
        <a:srgbClr val="F08F1E"/>
      </a:accent5>
      <a:accent6>
        <a:srgbClr val="CB3E3A"/>
      </a:accent6>
      <a:hlink>
        <a:srgbClr val="0070C0"/>
      </a:hlink>
      <a:folHlink>
        <a:srgbClr val="7556A4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lumMod val="0"/>
                <a:lumOff val="100000"/>
              </a:schemeClr>
            </a:gs>
            <a:gs pos="72000">
              <a:schemeClr val="phClr"/>
            </a:gs>
            <a:gs pos="100000">
              <a:schemeClr val="phClr">
                <a:lumMod val="90000"/>
              </a:schemeClr>
            </a:gs>
          </a:gsLst>
          <a:lin ang="5400000" scaled="1"/>
        </a:gradFill>
        <a:gradFill flip="none" rotWithShape="1">
          <a:gsLst>
            <a:gs pos="32000">
              <a:schemeClr val="phClr"/>
            </a:gs>
            <a:gs pos="100000">
              <a:schemeClr val="phClr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nded_Design_Teal">
      <a:dk1>
        <a:srgbClr val="363D3D"/>
      </a:dk1>
      <a:lt1>
        <a:sysClr val="window" lastClr="FFFFFF"/>
      </a:lt1>
      <a:dk2>
        <a:srgbClr val="000000"/>
      </a:dk2>
      <a:lt2>
        <a:srgbClr val="E5E8E8"/>
      </a:lt2>
      <a:accent1>
        <a:srgbClr val="3AAFB2"/>
      </a:accent1>
      <a:accent2>
        <a:srgbClr val="6ABD45"/>
      </a:accent2>
      <a:accent3>
        <a:srgbClr val="EBCA21"/>
      </a:accent3>
      <a:accent4>
        <a:srgbClr val="EB8D21"/>
      </a:accent4>
      <a:accent5>
        <a:srgbClr val="EB5638"/>
      </a:accent5>
      <a:accent6>
        <a:srgbClr val="5172B1"/>
      </a:accent6>
      <a:hlink>
        <a:srgbClr val="3A9CDB"/>
      </a:hlink>
      <a:folHlink>
        <a:srgbClr val="5172B1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3149403-D037-43A9-A21D-FD77B99076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project plan presentation (widescreen)</Template>
  <TotalTime>0</TotalTime>
  <Words>1803</Words>
  <Application>Microsoft Macintosh PowerPoint</Application>
  <PresentationFormat>Widescreen</PresentationFormat>
  <Paragraphs>431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HGｺﾞｼｯｸM</vt:lpstr>
      <vt:lpstr>HGMaruGothicMPRO</vt:lpstr>
      <vt:lpstr>HGMaruGothicMPRO</vt:lpstr>
      <vt:lpstr>HGPSoeiKakupoptai</vt:lpstr>
      <vt:lpstr>HGSeikaishotaiPRO</vt:lpstr>
      <vt:lpstr>HGSoeiKakupoptai</vt:lpstr>
      <vt:lpstr>Kozuka Mincho Pro H</vt:lpstr>
      <vt:lpstr>MS Mincho</vt:lpstr>
      <vt:lpstr>NtMotoyaKyotai</vt:lpstr>
      <vt:lpstr>Arial</vt:lpstr>
      <vt:lpstr>Corbel</vt:lpstr>
      <vt:lpstr>Euphemia</vt:lpstr>
      <vt:lpstr>Tahoma</vt:lpstr>
      <vt:lpstr>Wingdings</vt:lpstr>
      <vt:lpstr>Wingdings 2</vt:lpstr>
      <vt:lpstr>Banded Design Blue 16x9</vt:lpstr>
      <vt:lpstr>PowerPoint Presentation</vt:lpstr>
      <vt:lpstr>PowerPoint Presentation</vt:lpstr>
      <vt:lpstr>いえ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まいにち、なにをしますか</vt:lpstr>
      <vt:lpstr>PowerPoint Presentation</vt:lpstr>
      <vt:lpstr>PowerPoint Presentation</vt:lpstr>
      <vt:lpstr>PowerPoint Presentation</vt:lpstr>
      <vt:lpstr>PowerPoint Presentation</vt:lpstr>
      <vt:lpstr>おもしろい</vt:lpstr>
      <vt:lpstr>いそがしい</vt:lpstr>
      <vt:lpstr>PowerPoint Presentation</vt:lpstr>
      <vt:lpstr>たのしい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けしき</vt:lpstr>
      <vt:lpstr>PowerPoint Presentation</vt:lpstr>
      <vt:lpstr>ほしい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2014-12-10T05:37:18Z</dcterms:created>
  <dcterms:modified xsi:type="dcterms:W3CDTF">2022-09-22T06:41:40Z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TC034172719991</vt:lpwstr>
  </property>
</Properties>
</file>